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27"/>
  </p:notesMasterIdLst>
  <p:sldIdLst>
    <p:sldId id="256" r:id="rId2"/>
    <p:sldId id="258" r:id="rId3"/>
    <p:sldId id="259" r:id="rId4"/>
    <p:sldId id="261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9" r:id="rId17"/>
    <p:sldId id="272" r:id="rId18"/>
    <p:sldId id="273" r:id="rId19"/>
    <p:sldId id="281" r:id="rId20"/>
    <p:sldId id="274" r:id="rId21"/>
    <p:sldId id="275" r:id="rId22"/>
    <p:sldId id="276" r:id="rId23"/>
    <p:sldId id="277" r:id="rId24"/>
    <p:sldId id="278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502" autoAdjust="0"/>
  </p:normalViewPr>
  <p:slideViewPr>
    <p:cSldViewPr>
      <p:cViewPr varScale="1">
        <p:scale>
          <a:sx n="65" d="100"/>
          <a:sy n="65" d="100"/>
        </p:scale>
        <p:origin x="-1524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C5EBD3-143A-4ACD-ABBB-6EF465B31A71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9453EF-2183-419E-9B16-329FA03ADB60}">
      <dgm:prSet phldrT="[Text]" custT="1"/>
      <dgm:spPr>
        <a:solidFill>
          <a:srgbClr val="FF8000"/>
        </a:solidFill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he-IL" sz="2000" b="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בחירה אקראית של פרט</a:t>
          </a:r>
          <a:endParaRPr lang="en-US" sz="2000" b="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gm:t>
    </dgm:pt>
    <dgm:pt modelId="{B0C8E5E5-C2BB-43D5-A79D-DD483ECEE830}" type="parTrans" cxnId="{13C21C10-0262-4D42-9E90-C9BA60160778}">
      <dgm:prSet/>
      <dgm:spPr/>
      <dgm:t>
        <a:bodyPr/>
        <a:lstStyle/>
        <a:p>
          <a:endParaRPr lang="en-US"/>
        </a:p>
      </dgm:t>
    </dgm:pt>
    <dgm:pt modelId="{FCBB3BC4-21F4-49FD-B2B6-EB3CB54CA14D}" type="sibTrans" cxnId="{13C21C10-0262-4D42-9E90-C9BA60160778}">
      <dgm:prSet/>
      <dgm:spPr>
        <a:solidFill>
          <a:srgbClr val="FF8000"/>
        </a:solidFill>
      </dgm:spPr>
      <dgm:t>
        <a:bodyPr/>
        <a:lstStyle/>
        <a:p>
          <a:endParaRPr lang="en-US" sz="2000" dirty="0">
            <a:latin typeface="Helvetica" pitchFamily="34" charset="0"/>
            <a:cs typeface="Helvetica" pitchFamily="34" charset="0"/>
          </a:endParaRPr>
        </a:p>
      </dgm:t>
    </dgm:pt>
    <dgm:pt modelId="{A86676DB-15E5-44CC-B2D6-40EDBD4E5B77}">
      <dgm:prSet phldrT="[Text]" custT="1"/>
      <dgm:spPr>
        <a:solidFill>
          <a:srgbClr val="FF8000"/>
        </a:solidFill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he-IL" sz="2000" b="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הפרט הנבחר מתרבה</a:t>
          </a:r>
          <a:endParaRPr lang="en-US" sz="2000" b="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gm:t>
    </dgm:pt>
    <dgm:pt modelId="{2AA09457-3CEE-4553-8283-92EC929D86A5}" type="parTrans" cxnId="{A01930A3-9128-4CA8-9426-A29A2A89972D}">
      <dgm:prSet/>
      <dgm:spPr/>
      <dgm:t>
        <a:bodyPr/>
        <a:lstStyle/>
        <a:p>
          <a:endParaRPr lang="en-US"/>
        </a:p>
      </dgm:t>
    </dgm:pt>
    <dgm:pt modelId="{AE2F1D0C-D857-4027-B0F8-4A16C5DB590D}" type="sibTrans" cxnId="{A01930A3-9128-4CA8-9426-A29A2A89972D}">
      <dgm:prSet/>
      <dgm:spPr>
        <a:solidFill>
          <a:srgbClr val="FF8000"/>
        </a:solidFill>
      </dgm:spPr>
      <dgm:t>
        <a:bodyPr/>
        <a:lstStyle/>
        <a:p>
          <a:endParaRPr lang="en-US" dirty="0"/>
        </a:p>
      </dgm:t>
    </dgm:pt>
    <dgm:pt modelId="{C2CD5001-B78B-4C2E-AAFC-E762F73063AD}">
      <dgm:prSet phldrT="[Text]" custT="1"/>
      <dgm:spPr>
        <a:solidFill>
          <a:srgbClr val="FF8000"/>
        </a:solidFill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he-IL" sz="2000" b="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הפרט הנבחר מת</a:t>
          </a:r>
          <a:endParaRPr lang="en-US" sz="2000" b="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gm:t>
    </dgm:pt>
    <dgm:pt modelId="{E348421A-AE66-448E-B677-D80F7B8CB60D}" type="parTrans" cxnId="{D25CD9B8-C614-433A-961D-DD52857C3166}">
      <dgm:prSet/>
      <dgm:spPr/>
      <dgm:t>
        <a:bodyPr/>
        <a:lstStyle/>
        <a:p>
          <a:endParaRPr lang="en-US"/>
        </a:p>
      </dgm:t>
    </dgm:pt>
    <dgm:pt modelId="{1AC5BC08-F1B0-4C52-AA7D-1A471074B8A1}" type="sibTrans" cxnId="{D25CD9B8-C614-433A-961D-DD52857C3166}">
      <dgm:prSet/>
      <dgm:spPr>
        <a:solidFill>
          <a:srgbClr val="FF8000"/>
        </a:solidFill>
      </dgm:spPr>
      <dgm:t>
        <a:bodyPr/>
        <a:lstStyle/>
        <a:p>
          <a:endParaRPr lang="en-US" dirty="0"/>
        </a:p>
      </dgm:t>
    </dgm:pt>
    <dgm:pt modelId="{F2BAACDA-4F89-4D77-9374-3CE13424D637}">
      <dgm:prSet phldrT="[Text]" custT="1"/>
      <dgm:spPr>
        <a:solidFill>
          <a:srgbClr val="FF8000"/>
        </a:solidFill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ctr" rtl="1"/>
          <a:r>
            <a:rPr lang="he-IL" sz="2000" b="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בחירה תלוית כשירות של פרט</a:t>
          </a:r>
          <a:endParaRPr lang="en-US" sz="2000" b="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gm:t>
    </dgm:pt>
    <dgm:pt modelId="{0FD5300C-4E23-486C-997C-6E02AFC1A2AB}" type="parTrans" cxnId="{55899F46-4BC6-4F89-AD00-65991D6BE93A}">
      <dgm:prSet/>
      <dgm:spPr/>
      <dgm:t>
        <a:bodyPr/>
        <a:lstStyle/>
        <a:p>
          <a:endParaRPr lang="en-US"/>
        </a:p>
      </dgm:t>
    </dgm:pt>
    <dgm:pt modelId="{740E2E13-D1A2-4FAB-BC34-5D695C3F8230}" type="sibTrans" cxnId="{55899F46-4BC6-4F89-AD00-65991D6BE93A}">
      <dgm:prSet/>
      <dgm:spPr>
        <a:solidFill>
          <a:srgbClr val="FF8000"/>
        </a:solidFill>
      </dgm:spPr>
      <dgm:t>
        <a:bodyPr/>
        <a:lstStyle/>
        <a:p>
          <a:endParaRPr lang="en-US" dirty="0"/>
        </a:p>
      </dgm:t>
    </dgm:pt>
    <dgm:pt modelId="{DA750FEB-A151-4028-A184-085595CA4C59}">
      <dgm:prSet phldrT="[Text]" custT="1"/>
      <dgm:spPr>
        <a:solidFill>
          <a:srgbClr val="FF8000"/>
        </a:solidFill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rtl="1"/>
          <a:r>
            <a:rPr lang="he-IL" sz="2000" b="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הצאצא עובר מוטציה</a:t>
          </a:r>
          <a:endParaRPr lang="en-US" sz="2000" b="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gm:t>
    </dgm:pt>
    <dgm:pt modelId="{8C0BEE02-E1D8-48A3-A349-0D2ACAA341A7}" type="parTrans" cxnId="{D188D43F-35EE-4319-83E4-F2FDD4B4CAB8}">
      <dgm:prSet/>
      <dgm:spPr/>
      <dgm:t>
        <a:bodyPr/>
        <a:lstStyle/>
        <a:p>
          <a:endParaRPr lang="en-US"/>
        </a:p>
      </dgm:t>
    </dgm:pt>
    <dgm:pt modelId="{BD6F2A9F-B3FB-442F-8781-75B815CFE516}" type="sibTrans" cxnId="{D188D43F-35EE-4319-83E4-F2FDD4B4CAB8}">
      <dgm:prSet/>
      <dgm:spPr>
        <a:solidFill>
          <a:srgbClr val="FF8000"/>
        </a:solidFill>
      </dgm:spPr>
      <dgm:t>
        <a:bodyPr/>
        <a:lstStyle/>
        <a:p>
          <a:endParaRPr lang="en-US" dirty="0"/>
        </a:p>
      </dgm:t>
    </dgm:pt>
    <dgm:pt modelId="{616E98E3-F6F9-406A-A877-D25C204DFC30}" type="pres">
      <dgm:prSet presAssocID="{28C5EBD3-143A-4ACD-ABBB-6EF465B31A71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C097AC0-BAFC-4FC8-8C6F-6633429E2138}" type="pres">
      <dgm:prSet presAssocID="{F69453EF-2183-419E-9B16-329FA03ADB60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85C0B3-91D6-4023-B4B8-871B4B3E4ABC}" type="pres">
      <dgm:prSet presAssocID="{FCBB3BC4-21F4-49FD-B2B6-EB3CB54CA14D}" presName="sibTrans" presStyleLbl="sibTrans2D1" presStyleIdx="0" presStyleCnt="5"/>
      <dgm:spPr/>
      <dgm:t>
        <a:bodyPr/>
        <a:lstStyle/>
        <a:p>
          <a:endParaRPr lang="en-US"/>
        </a:p>
      </dgm:t>
    </dgm:pt>
    <dgm:pt modelId="{0AAA28D4-8E6C-4096-AA07-CC089C487144}" type="pres">
      <dgm:prSet presAssocID="{FCBB3BC4-21F4-49FD-B2B6-EB3CB54CA14D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4F06DF83-CDEF-4B39-BB26-CE0938676568}" type="pres">
      <dgm:prSet presAssocID="{C2CD5001-B78B-4C2E-AAFC-E762F73063AD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C86C22-DC57-46FF-A95C-4029D15A304C}" type="pres">
      <dgm:prSet presAssocID="{1AC5BC08-F1B0-4C52-AA7D-1A471074B8A1}" presName="sibTrans" presStyleLbl="sibTrans2D1" presStyleIdx="1" presStyleCnt="5"/>
      <dgm:spPr/>
      <dgm:t>
        <a:bodyPr/>
        <a:lstStyle/>
        <a:p>
          <a:endParaRPr lang="en-US"/>
        </a:p>
      </dgm:t>
    </dgm:pt>
    <dgm:pt modelId="{61823E24-C4EA-4D60-9427-21D88DF4358A}" type="pres">
      <dgm:prSet presAssocID="{1AC5BC08-F1B0-4C52-AA7D-1A471074B8A1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5CF809C5-8191-4976-9876-FE1CA490538C}" type="pres">
      <dgm:prSet presAssocID="{F2BAACDA-4F89-4D77-9374-3CE13424D637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102DC1-9D51-48D1-A57B-3DABD0FDEF53}" type="pres">
      <dgm:prSet presAssocID="{740E2E13-D1A2-4FAB-BC34-5D695C3F8230}" presName="sibTrans" presStyleLbl="sibTrans2D1" presStyleIdx="2" presStyleCnt="5"/>
      <dgm:spPr/>
      <dgm:t>
        <a:bodyPr/>
        <a:lstStyle/>
        <a:p>
          <a:endParaRPr lang="en-US"/>
        </a:p>
      </dgm:t>
    </dgm:pt>
    <dgm:pt modelId="{EAF05C29-C4BD-4007-804B-2764AEB7615B}" type="pres">
      <dgm:prSet presAssocID="{740E2E13-D1A2-4FAB-BC34-5D695C3F8230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4106D56F-E69C-4ED4-8E36-7A24E2ABCD32}" type="pres">
      <dgm:prSet presAssocID="{A86676DB-15E5-44CC-B2D6-40EDBD4E5B7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851501-2E42-4417-AEED-25018DA96B3A}" type="pres">
      <dgm:prSet presAssocID="{AE2F1D0C-D857-4027-B0F8-4A16C5DB590D}" presName="sibTrans" presStyleLbl="sibTrans2D1" presStyleIdx="3" presStyleCnt="5"/>
      <dgm:spPr/>
      <dgm:t>
        <a:bodyPr/>
        <a:lstStyle/>
        <a:p>
          <a:endParaRPr lang="en-US"/>
        </a:p>
      </dgm:t>
    </dgm:pt>
    <dgm:pt modelId="{8A6D913E-8A63-43EE-BD8B-272249BD1061}" type="pres">
      <dgm:prSet presAssocID="{AE2F1D0C-D857-4027-B0F8-4A16C5DB590D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08EE2C1C-295C-44FB-AFF2-89EA72008B32}" type="pres">
      <dgm:prSet presAssocID="{DA750FEB-A151-4028-A184-085595CA4C5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B41980-C1EB-4F5E-9C01-B4763C2C32AE}" type="pres">
      <dgm:prSet presAssocID="{BD6F2A9F-B3FB-442F-8781-75B815CFE516}" presName="sibTrans" presStyleLbl="sibTrans2D1" presStyleIdx="4" presStyleCnt="5"/>
      <dgm:spPr/>
      <dgm:t>
        <a:bodyPr/>
        <a:lstStyle/>
        <a:p>
          <a:endParaRPr lang="en-US"/>
        </a:p>
      </dgm:t>
    </dgm:pt>
    <dgm:pt modelId="{5A9906C7-B207-4A79-B6C4-40EBDD0F30D3}" type="pres">
      <dgm:prSet presAssocID="{BD6F2A9F-B3FB-442F-8781-75B815CFE516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6E67ED62-7E3D-4563-8932-B1B476086A66}" type="presOf" srcId="{A86676DB-15E5-44CC-B2D6-40EDBD4E5B77}" destId="{4106D56F-E69C-4ED4-8E36-7A24E2ABCD32}" srcOrd="0" destOrd="0" presId="urn:microsoft.com/office/officeart/2005/8/layout/cycle2"/>
    <dgm:cxn modelId="{97643DBE-9FAA-4962-A450-C02BE914B85F}" type="presOf" srcId="{C2CD5001-B78B-4C2E-AAFC-E762F73063AD}" destId="{4F06DF83-CDEF-4B39-BB26-CE0938676568}" srcOrd="0" destOrd="0" presId="urn:microsoft.com/office/officeart/2005/8/layout/cycle2"/>
    <dgm:cxn modelId="{D29DDFF5-599F-4F9B-9FC0-329CF07F421F}" type="presOf" srcId="{BD6F2A9F-B3FB-442F-8781-75B815CFE516}" destId="{1AB41980-C1EB-4F5E-9C01-B4763C2C32AE}" srcOrd="0" destOrd="0" presId="urn:microsoft.com/office/officeart/2005/8/layout/cycle2"/>
    <dgm:cxn modelId="{BF8945C6-BCAA-4718-91B4-05FF6EC00D3B}" type="presOf" srcId="{AE2F1D0C-D857-4027-B0F8-4A16C5DB590D}" destId="{8A6D913E-8A63-43EE-BD8B-272249BD1061}" srcOrd="1" destOrd="0" presId="urn:microsoft.com/office/officeart/2005/8/layout/cycle2"/>
    <dgm:cxn modelId="{D188D43F-35EE-4319-83E4-F2FDD4B4CAB8}" srcId="{28C5EBD3-143A-4ACD-ABBB-6EF465B31A71}" destId="{DA750FEB-A151-4028-A184-085595CA4C59}" srcOrd="4" destOrd="0" parTransId="{8C0BEE02-E1D8-48A3-A349-0D2ACAA341A7}" sibTransId="{BD6F2A9F-B3FB-442F-8781-75B815CFE516}"/>
    <dgm:cxn modelId="{374C70FA-0A1C-42B2-BF14-41C20ECA3B47}" type="presOf" srcId="{F69453EF-2183-419E-9B16-329FA03ADB60}" destId="{FC097AC0-BAFC-4FC8-8C6F-6633429E2138}" srcOrd="0" destOrd="0" presId="urn:microsoft.com/office/officeart/2005/8/layout/cycle2"/>
    <dgm:cxn modelId="{A01930A3-9128-4CA8-9426-A29A2A89972D}" srcId="{28C5EBD3-143A-4ACD-ABBB-6EF465B31A71}" destId="{A86676DB-15E5-44CC-B2D6-40EDBD4E5B77}" srcOrd="3" destOrd="0" parTransId="{2AA09457-3CEE-4553-8283-92EC929D86A5}" sibTransId="{AE2F1D0C-D857-4027-B0F8-4A16C5DB590D}"/>
    <dgm:cxn modelId="{FAE33A00-DF70-4703-844C-DE35CDB3D9EC}" type="presOf" srcId="{740E2E13-D1A2-4FAB-BC34-5D695C3F8230}" destId="{EAF05C29-C4BD-4007-804B-2764AEB7615B}" srcOrd="1" destOrd="0" presId="urn:microsoft.com/office/officeart/2005/8/layout/cycle2"/>
    <dgm:cxn modelId="{428005B9-CEA2-41FA-AE10-0C4E0001E22B}" type="presOf" srcId="{FCBB3BC4-21F4-49FD-B2B6-EB3CB54CA14D}" destId="{0AAA28D4-8E6C-4096-AA07-CC089C487144}" srcOrd="1" destOrd="0" presId="urn:microsoft.com/office/officeart/2005/8/layout/cycle2"/>
    <dgm:cxn modelId="{B17B8136-AC40-4E29-BE52-345B8E4B2CFC}" type="presOf" srcId="{FCBB3BC4-21F4-49FD-B2B6-EB3CB54CA14D}" destId="{5285C0B3-91D6-4023-B4B8-871B4B3E4ABC}" srcOrd="0" destOrd="0" presId="urn:microsoft.com/office/officeart/2005/8/layout/cycle2"/>
    <dgm:cxn modelId="{DE0EC079-5EB2-44D9-931E-C8EC35AA4053}" type="presOf" srcId="{F2BAACDA-4F89-4D77-9374-3CE13424D637}" destId="{5CF809C5-8191-4976-9876-FE1CA490538C}" srcOrd="0" destOrd="0" presId="urn:microsoft.com/office/officeart/2005/8/layout/cycle2"/>
    <dgm:cxn modelId="{55899F46-4BC6-4F89-AD00-65991D6BE93A}" srcId="{28C5EBD3-143A-4ACD-ABBB-6EF465B31A71}" destId="{F2BAACDA-4F89-4D77-9374-3CE13424D637}" srcOrd="2" destOrd="0" parTransId="{0FD5300C-4E23-486C-997C-6E02AFC1A2AB}" sibTransId="{740E2E13-D1A2-4FAB-BC34-5D695C3F8230}"/>
    <dgm:cxn modelId="{B18C0FC5-239D-4A04-B3F1-F7FD64BC3BC4}" type="presOf" srcId="{AE2F1D0C-D857-4027-B0F8-4A16C5DB590D}" destId="{22851501-2E42-4417-AEED-25018DA96B3A}" srcOrd="0" destOrd="0" presId="urn:microsoft.com/office/officeart/2005/8/layout/cycle2"/>
    <dgm:cxn modelId="{2C56C91B-23A7-45B8-833F-B02809D1C731}" type="presOf" srcId="{1AC5BC08-F1B0-4C52-AA7D-1A471074B8A1}" destId="{61823E24-C4EA-4D60-9427-21D88DF4358A}" srcOrd="1" destOrd="0" presId="urn:microsoft.com/office/officeart/2005/8/layout/cycle2"/>
    <dgm:cxn modelId="{DE869102-48CD-4723-88AF-4A006EB5E132}" type="presOf" srcId="{BD6F2A9F-B3FB-442F-8781-75B815CFE516}" destId="{5A9906C7-B207-4A79-B6C4-40EBDD0F30D3}" srcOrd="1" destOrd="0" presId="urn:microsoft.com/office/officeart/2005/8/layout/cycle2"/>
    <dgm:cxn modelId="{13C21C10-0262-4D42-9E90-C9BA60160778}" srcId="{28C5EBD3-143A-4ACD-ABBB-6EF465B31A71}" destId="{F69453EF-2183-419E-9B16-329FA03ADB60}" srcOrd="0" destOrd="0" parTransId="{B0C8E5E5-C2BB-43D5-A79D-DD483ECEE830}" sibTransId="{FCBB3BC4-21F4-49FD-B2B6-EB3CB54CA14D}"/>
    <dgm:cxn modelId="{D25CD9B8-C614-433A-961D-DD52857C3166}" srcId="{28C5EBD3-143A-4ACD-ABBB-6EF465B31A71}" destId="{C2CD5001-B78B-4C2E-AAFC-E762F73063AD}" srcOrd="1" destOrd="0" parTransId="{E348421A-AE66-448E-B677-D80F7B8CB60D}" sibTransId="{1AC5BC08-F1B0-4C52-AA7D-1A471074B8A1}"/>
    <dgm:cxn modelId="{DD8460DD-ABDB-4EEC-BFE5-564DD7FDDE04}" type="presOf" srcId="{DA750FEB-A151-4028-A184-085595CA4C59}" destId="{08EE2C1C-295C-44FB-AFF2-89EA72008B32}" srcOrd="0" destOrd="0" presId="urn:microsoft.com/office/officeart/2005/8/layout/cycle2"/>
    <dgm:cxn modelId="{6C2BC390-7DCE-4671-8EAD-E2F005CFDE17}" type="presOf" srcId="{1AC5BC08-F1B0-4C52-AA7D-1A471074B8A1}" destId="{C1C86C22-DC57-46FF-A95C-4029D15A304C}" srcOrd="0" destOrd="0" presId="urn:microsoft.com/office/officeart/2005/8/layout/cycle2"/>
    <dgm:cxn modelId="{B56D46FB-C959-4422-8BF0-3886848CEA5D}" type="presOf" srcId="{28C5EBD3-143A-4ACD-ABBB-6EF465B31A71}" destId="{616E98E3-F6F9-406A-A877-D25C204DFC30}" srcOrd="0" destOrd="0" presId="urn:microsoft.com/office/officeart/2005/8/layout/cycle2"/>
    <dgm:cxn modelId="{B24E3A9A-5B2E-47F8-AC97-C215F5E11405}" type="presOf" srcId="{740E2E13-D1A2-4FAB-BC34-5D695C3F8230}" destId="{F8102DC1-9D51-48D1-A57B-3DABD0FDEF53}" srcOrd="0" destOrd="0" presId="urn:microsoft.com/office/officeart/2005/8/layout/cycle2"/>
    <dgm:cxn modelId="{51E11F41-F923-49BC-895C-BBD751B1B8BA}" type="presParOf" srcId="{616E98E3-F6F9-406A-A877-D25C204DFC30}" destId="{FC097AC0-BAFC-4FC8-8C6F-6633429E2138}" srcOrd="0" destOrd="0" presId="urn:microsoft.com/office/officeart/2005/8/layout/cycle2"/>
    <dgm:cxn modelId="{C2D7BCD0-3397-4159-AEE1-4D48D84E78B9}" type="presParOf" srcId="{616E98E3-F6F9-406A-A877-D25C204DFC30}" destId="{5285C0B3-91D6-4023-B4B8-871B4B3E4ABC}" srcOrd="1" destOrd="0" presId="urn:microsoft.com/office/officeart/2005/8/layout/cycle2"/>
    <dgm:cxn modelId="{522BA866-FE48-43A8-B89E-8E202814AED4}" type="presParOf" srcId="{5285C0B3-91D6-4023-B4B8-871B4B3E4ABC}" destId="{0AAA28D4-8E6C-4096-AA07-CC089C487144}" srcOrd="0" destOrd="0" presId="urn:microsoft.com/office/officeart/2005/8/layout/cycle2"/>
    <dgm:cxn modelId="{031CE2EE-8744-4563-8C7B-2ACAD636AED0}" type="presParOf" srcId="{616E98E3-F6F9-406A-A877-D25C204DFC30}" destId="{4F06DF83-CDEF-4B39-BB26-CE0938676568}" srcOrd="2" destOrd="0" presId="urn:microsoft.com/office/officeart/2005/8/layout/cycle2"/>
    <dgm:cxn modelId="{7871D1EF-8355-4D6B-8DF0-DCA64412D5BE}" type="presParOf" srcId="{616E98E3-F6F9-406A-A877-D25C204DFC30}" destId="{C1C86C22-DC57-46FF-A95C-4029D15A304C}" srcOrd="3" destOrd="0" presId="urn:microsoft.com/office/officeart/2005/8/layout/cycle2"/>
    <dgm:cxn modelId="{8291AEC3-5BAA-4A25-BCAD-4A6183EC5886}" type="presParOf" srcId="{C1C86C22-DC57-46FF-A95C-4029D15A304C}" destId="{61823E24-C4EA-4D60-9427-21D88DF4358A}" srcOrd="0" destOrd="0" presId="urn:microsoft.com/office/officeart/2005/8/layout/cycle2"/>
    <dgm:cxn modelId="{AFAC91A7-8A90-418D-8AE2-D8B566E5F9AF}" type="presParOf" srcId="{616E98E3-F6F9-406A-A877-D25C204DFC30}" destId="{5CF809C5-8191-4976-9876-FE1CA490538C}" srcOrd="4" destOrd="0" presId="urn:microsoft.com/office/officeart/2005/8/layout/cycle2"/>
    <dgm:cxn modelId="{2F70C2D6-D3A9-42F7-838E-F168C677483E}" type="presParOf" srcId="{616E98E3-F6F9-406A-A877-D25C204DFC30}" destId="{F8102DC1-9D51-48D1-A57B-3DABD0FDEF53}" srcOrd="5" destOrd="0" presId="urn:microsoft.com/office/officeart/2005/8/layout/cycle2"/>
    <dgm:cxn modelId="{3D03BDC6-CC63-48B0-B7BA-5A5D2FE9E4A5}" type="presParOf" srcId="{F8102DC1-9D51-48D1-A57B-3DABD0FDEF53}" destId="{EAF05C29-C4BD-4007-804B-2764AEB7615B}" srcOrd="0" destOrd="0" presId="urn:microsoft.com/office/officeart/2005/8/layout/cycle2"/>
    <dgm:cxn modelId="{F9353365-F60C-48C4-9ABB-A130983FDA0E}" type="presParOf" srcId="{616E98E3-F6F9-406A-A877-D25C204DFC30}" destId="{4106D56F-E69C-4ED4-8E36-7A24E2ABCD32}" srcOrd="6" destOrd="0" presId="urn:microsoft.com/office/officeart/2005/8/layout/cycle2"/>
    <dgm:cxn modelId="{7100419E-6150-4AD0-8202-73F07A5CF172}" type="presParOf" srcId="{616E98E3-F6F9-406A-A877-D25C204DFC30}" destId="{22851501-2E42-4417-AEED-25018DA96B3A}" srcOrd="7" destOrd="0" presId="urn:microsoft.com/office/officeart/2005/8/layout/cycle2"/>
    <dgm:cxn modelId="{D07443F4-DD51-454C-918E-359ABECA45CA}" type="presParOf" srcId="{22851501-2E42-4417-AEED-25018DA96B3A}" destId="{8A6D913E-8A63-43EE-BD8B-272249BD1061}" srcOrd="0" destOrd="0" presId="urn:microsoft.com/office/officeart/2005/8/layout/cycle2"/>
    <dgm:cxn modelId="{21966F8B-1344-4EC2-915E-4D1E0D72D620}" type="presParOf" srcId="{616E98E3-F6F9-406A-A877-D25C204DFC30}" destId="{08EE2C1C-295C-44FB-AFF2-89EA72008B32}" srcOrd="8" destOrd="0" presId="urn:microsoft.com/office/officeart/2005/8/layout/cycle2"/>
    <dgm:cxn modelId="{73F73CED-A9C7-474A-B5CF-95835D8C530C}" type="presParOf" srcId="{616E98E3-F6F9-406A-A877-D25C204DFC30}" destId="{1AB41980-C1EB-4F5E-9C01-B4763C2C32AE}" srcOrd="9" destOrd="0" presId="urn:microsoft.com/office/officeart/2005/8/layout/cycle2"/>
    <dgm:cxn modelId="{FA8976E0-CBFC-4EC5-A99A-86DBA8AC976E}" type="presParOf" srcId="{1AB41980-C1EB-4F5E-9C01-B4763C2C32AE}" destId="{5A9906C7-B207-4A79-B6C4-40EBDD0F30D3}" srcOrd="0" destOrd="0" presId="urn:microsoft.com/office/officeart/2005/8/layout/cycle2"/>
  </dgm:cxnLst>
  <dgm:bg>
    <a:noFill/>
    <a:effectLst/>
  </dgm:bg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097AC0-BAFC-4FC8-8C6F-6633429E2138}">
      <dsp:nvSpPr>
        <dsp:cNvPr id="0" name=""/>
        <dsp:cNvSpPr/>
      </dsp:nvSpPr>
      <dsp:spPr>
        <a:xfrm>
          <a:off x="2174808" y="1662"/>
          <a:ext cx="1358819" cy="1358819"/>
        </a:xfrm>
        <a:prstGeom prst="ellipse">
          <a:avLst/>
        </a:prstGeom>
        <a:solidFill>
          <a:srgbClr val="FF8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000" b="0" kern="120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בחירה אקראית של פרט</a:t>
          </a:r>
          <a:endParaRPr lang="en-US" sz="2000" b="0" kern="120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sp:txBody>
      <dsp:txXfrm>
        <a:off x="2373802" y="200656"/>
        <a:ext cx="960831" cy="960831"/>
      </dsp:txXfrm>
    </dsp:sp>
    <dsp:sp modelId="{5285C0B3-91D6-4023-B4B8-871B4B3E4ABC}">
      <dsp:nvSpPr>
        <dsp:cNvPr id="0" name=""/>
        <dsp:cNvSpPr/>
      </dsp:nvSpPr>
      <dsp:spPr>
        <a:xfrm rot="2160000">
          <a:off x="3490594" y="1045212"/>
          <a:ext cx="360850" cy="458601"/>
        </a:xfrm>
        <a:prstGeom prst="rightArrow">
          <a:avLst>
            <a:gd name="adj1" fmla="val 60000"/>
            <a:gd name="adj2" fmla="val 50000"/>
          </a:avLst>
        </a:prstGeom>
        <a:solidFill>
          <a:srgbClr val="FF8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>
            <a:latin typeface="Helvetica" pitchFamily="34" charset="0"/>
            <a:cs typeface="Helvetica" pitchFamily="34" charset="0"/>
          </a:endParaRPr>
        </a:p>
      </dsp:txBody>
      <dsp:txXfrm>
        <a:off x="3500931" y="1105117"/>
        <a:ext cx="252595" cy="275161"/>
      </dsp:txXfrm>
    </dsp:sp>
    <dsp:sp modelId="{4F06DF83-CDEF-4B39-BB26-CE0938676568}">
      <dsp:nvSpPr>
        <dsp:cNvPr id="0" name=""/>
        <dsp:cNvSpPr/>
      </dsp:nvSpPr>
      <dsp:spPr>
        <a:xfrm>
          <a:off x="3824935" y="1200550"/>
          <a:ext cx="1358819" cy="1358819"/>
        </a:xfrm>
        <a:prstGeom prst="ellipse">
          <a:avLst/>
        </a:prstGeom>
        <a:solidFill>
          <a:srgbClr val="FF8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000" b="0" kern="120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הפרט הנבחר מת</a:t>
          </a:r>
          <a:endParaRPr lang="en-US" sz="2000" b="0" kern="120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sp:txBody>
      <dsp:txXfrm>
        <a:off x="4023929" y="1399544"/>
        <a:ext cx="960831" cy="960831"/>
      </dsp:txXfrm>
    </dsp:sp>
    <dsp:sp modelId="{C1C86C22-DC57-46FF-A95C-4029D15A304C}">
      <dsp:nvSpPr>
        <dsp:cNvPr id="0" name=""/>
        <dsp:cNvSpPr/>
      </dsp:nvSpPr>
      <dsp:spPr>
        <a:xfrm rot="6480000">
          <a:off x="4011930" y="2610866"/>
          <a:ext cx="360850" cy="458601"/>
        </a:xfrm>
        <a:prstGeom prst="rightArrow">
          <a:avLst>
            <a:gd name="adj1" fmla="val 60000"/>
            <a:gd name="adj2" fmla="val 50000"/>
          </a:avLst>
        </a:prstGeom>
        <a:solidFill>
          <a:srgbClr val="FF8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 dirty="0"/>
        </a:p>
      </dsp:txBody>
      <dsp:txXfrm rot="10800000">
        <a:off x="4082784" y="2651108"/>
        <a:ext cx="252595" cy="275161"/>
      </dsp:txXfrm>
    </dsp:sp>
    <dsp:sp modelId="{5CF809C5-8191-4976-9876-FE1CA490538C}">
      <dsp:nvSpPr>
        <dsp:cNvPr id="0" name=""/>
        <dsp:cNvSpPr/>
      </dsp:nvSpPr>
      <dsp:spPr>
        <a:xfrm>
          <a:off x="3194643" y="3140390"/>
          <a:ext cx="1358819" cy="1358819"/>
        </a:xfrm>
        <a:prstGeom prst="ellipse">
          <a:avLst/>
        </a:prstGeom>
        <a:solidFill>
          <a:srgbClr val="FF8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000" b="0" kern="120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בחירה תלוית כשירות של פרט</a:t>
          </a:r>
          <a:endParaRPr lang="en-US" sz="2000" b="0" kern="120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sp:txBody>
      <dsp:txXfrm>
        <a:off x="3393637" y="3339384"/>
        <a:ext cx="960831" cy="960831"/>
      </dsp:txXfrm>
    </dsp:sp>
    <dsp:sp modelId="{F8102DC1-9D51-48D1-A57B-3DABD0FDEF53}">
      <dsp:nvSpPr>
        <dsp:cNvPr id="0" name=""/>
        <dsp:cNvSpPr/>
      </dsp:nvSpPr>
      <dsp:spPr>
        <a:xfrm rot="10800000">
          <a:off x="2684006" y="3590499"/>
          <a:ext cx="360850" cy="458601"/>
        </a:xfrm>
        <a:prstGeom prst="rightArrow">
          <a:avLst>
            <a:gd name="adj1" fmla="val 60000"/>
            <a:gd name="adj2" fmla="val 50000"/>
          </a:avLst>
        </a:prstGeom>
        <a:solidFill>
          <a:srgbClr val="FF8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 dirty="0"/>
        </a:p>
      </dsp:txBody>
      <dsp:txXfrm rot="10800000">
        <a:off x="2792261" y="3682219"/>
        <a:ext cx="252595" cy="275161"/>
      </dsp:txXfrm>
    </dsp:sp>
    <dsp:sp modelId="{4106D56F-E69C-4ED4-8E36-7A24E2ABCD32}">
      <dsp:nvSpPr>
        <dsp:cNvPr id="0" name=""/>
        <dsp:cNvSpPr/>
      </dsp:nvSpPr>
      <dsp:spPr>
        <a:xfrm>
          <a:off x="1154974" y="3140390"/>
          <a:ext cx="1358819" cy="1358819"/>
        </a:xfrm>
        <a:prstGeom prst="ellipse">
          <a:avLst/>
        </a:prstGeom>
        <a:solidFill>
          <a:srgbClr val="FF8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000" b="0" kern="120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הפרט הנבחר מתרבה</a:t>
          </a:r>
          <a:endParaRPr lang="en-US" sz="2000" b="0" kern="120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sp:txBody>
      <dsp:txXfrm>
        <a:off x="1353968" y="3339384"/>
        <a:ext cx="960831" cy="960831"/>
      </dsp:txXfrm>
    </dsp:sp>
    <dsp:sp modelId="{22851501-2E42-4417-AEED-25018DA96B3A}">
      <dsp:nvSpPr>
        <dsp:cNvPr id="0" name=""/>
        <dsp:cNvSpPr/>
      </dsp:nvSpPr>
      <dsp:spPr>
        <a:xfrm rot="15120000">
          <a:off x="1341968" y="2630292"/>
          <a:ext cx="360850" cy="458601"/>
        </a:xfrm>
        <a:prstGeom prst="rightArrow">
          <a:avLst>
            <a:gd name="adj1" fmla="val 60000"/>
            <a:gd name="adj2" fmla="val 50000"/>
          </a:avLst>
        </a:prstGeom>
        <a:solidFill>
          <a:srgbClr val="FF8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 dirty="0"/>
        </a:p>
      </dsp:txBody>
      <dsp:txXfrm rot="10800000">
        <a:off x="1412822" y="2773490"/>
        <a:ext cx="252595" cy="275161"/>
      </dsp:txXfrm>
    </dsp:sp>
    <dsp:sp modelId="{08EE2C1C-295C-44FB-AFF2-89EA72008B32}">
      <dsp:nvSpPr>
        <dsp:cNvPr id="0" name=""/>
        <dsp:cNvSpPr/>
      </dsp:nvSpPr>
      <dsp:spPr>
        <a:xfrm>
          <a:off x="524681" y="1200550"/>
          <a:ext cx="1358819" cy="1358819"/>
        </a:xfrm>
        <a:prstGeom prst="ellipse">
          <a:avLst/>
        </a:prstGeom>
        <a:solidFill>
          <a:srgbClr val="FF8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glow rad="63500">
            <a:schemeClr val="accent1">
              <a:satMod val="175000"/>
              <a:alpha val="40000"/>
            </a:schemeClr>
          </a:glow>
          <a:outerShdw blurRad="50800" dist="38100" dir="2700000" sx="103000" sy="103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000" b="0" kern="1200" dirty="0" smtClean="0">
              <a:solidFill>
                <a:schemeClr val="tx1"/>
              </a:solidFill>
              <a:effectLst/>
              <a:latin typeface="Helvetica" pitchFamily="34" charset="0"/>
              <a:cs typeface="Helvetica" pitchFamily="34" charset="0"/>
            </a:rPr>
            <a:t>הצאצא עובר מוטציה</a:t>
          </a:r>
          <a:endParaRPr lang="en-US" sz="2000" b="0" kern="1200" dirty="0">
            <a:solidFill>
              <a:schemeClr val="tx1"/>
            </a:solidFill>
            <a:effectLst/>
            <a:latin typeface="Helvetica" pitchFamily="34" charset="0"/>
            <a:cs typeface="Helvetica" pitchFamily="34" charset="0"/>
          </a:endParaRPr>
        </a:p>
      </dsp:txBody>
      <dsp:txXfrm>
        <a:off x="723675" y="1399544"/>
        <a:ext cx="960831" cy="960831"/>
      </dsp:txXfrm>
    </dsp:sp>
    <dsp:sp modelId="{1AB41980-C1EB-4F5E-9C01-B4763C2C32AE}">
      <dsp:nvSpPr>
        <dsp:cNvPr id="0" name=""/>
        <dsp:cNvSpPr/>
      </dsp:nvSpPr>
      <dsp:spPr>
        <a:xfrm rot="19440000">
          <a:off x="1840467" y="1057218"/>
          <a:ext cx="360850" cy="458601"/>
        </a:xfrm>
        <a:prstGeom prst="rightArrow">
          <a:avLst>
            <a:gd name="adj1" fmla="val 60000"/>
            <a:gd name="adj2" fmla="val 50000"/>
          </a:avLst>
        </a:prstGeom>
        <a:solidFill>
          <a:srgbClr val="FF8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 dirty="0"/>
        </a:p>
      </dsp:txBody>
      <dsp:txXfrm>
        <a:off x="1850804" y="1180753"/>
        <a:ext cx="252595" cy="2751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tmp>
</file>

<file path=ppt/media/image11.tmp>
</file>

<file path=ppt/media/image12.tmp>
</file>

<file path=ppt/media/image13.jpeg>
</file>

<file path=ppt/media/image14.jpeg>
</file>

<file path=ppt/media/image15.png>
</file>

<file path=ppt/media/image16.tmp>
</file>

<file path=ppt/media/image17.tmp>
</file>

<file path=ppt/media/image18.jpeg>
</file>

<file path=ppt/media/image19.jpeg>
</file>

<file path=ppt/media/image2.gif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gif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4.gif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542AB851-8BDE-4705-A0BE-2B6A7E87612A}" type="datetimeFigureOut">
              <a:rPr lang="he-IL" smtClean="0"/>
              <a:t>כ'/אייר/תשע"ג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2ED06737-B0F2-4845-A7A3-1D88A87708E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76386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שונות בהצלחה רבייתית שעוברת בתורשה, או</a:t>
            </a:r>
          </a:p>
          <a:p>
            <a:r>
              <a:rPr lang="he-IL" dirty="0" smtClean="0"/>
              <a:t>שונות גנטית שיוצרת שונות בהצלחה רבייתית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06737-B0F2-4845-A7A3-1D88A87708ED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31920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lang="he-IL" dirty="0" smtClean="0"/>
              <a:t>עמילן: הסוכר בתפ"א, חיטה, תירס ואורז</a:t>
            </a:r>
          </a:p>
          <a:p>
            <a:pPr algn="r"/>
            <a:r>
              <a:rPr lang="he-IL" dirty="0" smtClean="0"/>
              <a:t>עמילאז: אנזים הרוק שמפרד עמילן</a:t>
            </a:r>
          </a:p>
          <a:p>
            <a:pPr algn="r"/>
            <a:r>
              <a:rPr lang="he-IL" dirty="0" smtClean="0"/>
              <a:t>מספר העותקים של עמילאז במתאם עם תכולת העמילן בתזונה המסורתית</a:t>
            </a:r>
          </a:p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06737-B0F2-4845-A7A3-1D88A87708ED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73937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E136A-2557-4D52-A633-356126B11F1A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65334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8443-CDC6-4137-8470-5F2EABD415DC}" type="datetime1">
              <a:rPr lang="en-US" smtClean="0"/>
              <a:t>4/30/2013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7E763-5F85-4539-8845-9C5286D2606C}" type="datetime1">
              <a:rPr lang="en-US" smtClean="0"/>
              <a:t>4/30/2013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0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C9E8-AFE9-4323-98F2-218E89F9AE78}" type="datetime1">
              <a:rPr lang="en-US" smtClean="0"/>
              <a:t>4/30/2013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518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A89DF-1FFE-4A9D-9965-913DE7CA4821}" type="datetime1">
              <a:rPr lang="en-US" smtClean="0"/>
              <a:t>4/30/2013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85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A805D-C976-45FE-8529-2D29A7E39CC2}" type="datetime1">
              <a:rPr lang="en-US" smtClean="0"/>
              <a:t>4/30/2013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5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7867B-9542-491A-910E-B230E797F0C0}" type="datetime1">
              <a:rPr lang="en-US" smtClean="0"/>
              <a:t>4/30/2013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61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11F4-003D-445C-BDBF-299573599975}" type="datetime1">
              <a:rPr lang="en-US" smtClean="0"/>
              <a:t>4/30/2013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99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4F556-C7F1-4860-8E3B-29DAD4DC787C}" type="datetime1">
              <a:rPr lang="en-US" smtClean="0"/>
              <a:t>4/30/2013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163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3CED-2FE8-46BA-B45B-B40838896F67}" type="datetime1">
              <a:rPr lang="en-US" smtClean="0"/>
              <a:t>4/30/2013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483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8904-6DBC-419A-B93A-DB2D9DD52681}" type="datetime1">
              <a:rPr lang="en-US" smtClean="0"/>
              <a:t>4/30/2013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392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CFFD9-68C9-4583-9735-28289D9FD6DD}" type="datetime1">
              <a:rPr lang="en-US" smtClean="0"/>
              <a:t>4/30/2013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93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4834D-40E1-4E83-BC1C-6A4C5211D3E5}" type="datetime1">
              <a:rPr lang="en-US" smtClean="0"/>
              <a:t>4/30/2013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6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10" Type="http://schemas.openxmlformats.org/officeDocument/2006/relationships/image" Target="../media/image26.jpeg"/><Relationship Id="rId4" Type="http://schemas.openxmlformats.org/officeDocument/2006/relationships/image" Target="../media/image20.jpeg"/><Relationship Id="rId9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7" Type="http://schemas.openxmlformats.org/officeDocument/2006/relationships/image" Target="../media/image10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nature.com/ng/journal/v39/n10/full/ng2123.html" TargetMode="External"/><Relationship Id="rId5" Type="http://schemas.openxmlformats.org/officeDocument/2006/relationships/hyperlink" Target="http://www.nature.com/nature/journal/v468/n7327_supp/full/468S13a.html" TargetMode="External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hyperlink" Target="http://www.ncbi.nlm.nih.gov/pubmed/17637733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cbi.nlm.nih.gov/pubmed/17637733" TargetMode="External"/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e-IL" dirty="0"/>
              <a:t>אבולוציה ומוטציה בעתות עקה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e-IL" dirty="0"/>
              <a:t>יואב </a:t>
            </a:r>
            <a:r>
              <a:rPr lang="he-IL" dirty="0" smtClean="0"/>
              <a:t>רם</a:t>
            </a:r>
            <a:endParaRPr lang="he-IL" dirty="0"/>
          </a:p>
          <a:p>
            <a:r>
              <a:rPr lang="he-IL" dirty="0" smtClean="0"/>
              <a:t>סדרת </a:t>
            </a:r>
            <a:r>
              <a:rPr lang="he-IL" dirty="0"/>
              <a:t>הרצאות על אבולוציה בגן הבוטני</a:t>
            </a:r>
          </a:p>
          <a:p>
            <a:r>
              <a:rPr lang="he-IL" dirty="0"/>
              <a:t>16 מאי 2013, </a:t>
            </a:r>
            <a:r>
              <a:rPr lang="he-IL" dirty="0" smtClean="0"/>
              <a:t>18:00</a:t>
            </a:r>
          </a:p>
          <a:p>
            <a:r>
              <a:rPr lang="he-IL" dirty="0" smtClean="0"/>
              <a:t>הגן הבוטני באוניברסיטת תל-אביב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97670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he-IL" dirty="0" smtClean="0"/>
              <a:t>שונות בקצב המוטציה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108720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he-IL" sz="3200" dirty="0" smtClean="0">
                <a:solidFill>
                  <a:schemeClr val="tx2"/>
                </a:solidFill>
              </a:rPr>
              <a:t>בין מינים</a:t>
            </a:r>
          </a:p>
          <a:p>
            <a:pPr marL="0" indent="0" algn="r">
              <a:buNone/>
            </a:pPr>
            <a:r>
              <a:rPr lang="he-IL" sz="2000" dirty="0" smtClean="0"/>
              <a:t>הקצבים מתוארים במספר המוטציות הממוצע לדור שניתן למדוד</a:t>
            </a:r>
            <a:endParaRPr lang="he-IL" sz="2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DDDA39DD-F56F-4D5B-9830-607597A41E0F}" type="slidenum">
              <a:rPr lang="he-IL" smtClean="0"/>
              <a:pPr algn="r" rtl="0"/>
              <a:t>10</a:t>
            </a:fld>
            <a:endParaRPr lang="he-IL" dirty="0"/>
          </a:p>
        </p:txBody>
      </p:sp>
      <p:pic>
        <p:nvPicPr>
          <p:cNvPr id="2050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099859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2843808" y="3342511"/>
            <a:ext cx="3384375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he-IL" sz="2000" dirty="0" smtClean="0"/>
              <a:t>זבובים: 0.455</a:t>
            </a:r>
          </a:p>
          <a:p>
            <a:pPr algn="ctr" rtl="0"/>
            <a:r>
              <a:rPr lang="en-US" sz="2000" dirty="0" err="1" smtClean="0"/>
              <a:t>Keightley</a:t>
            </a:r>
            <a:r>
              <a:rPr lang="en-US" sz="2000" dirty="0" smtClean="0"/>
              <a:t> et al. 2009</a:t>
            </a:r>
            <a:endParaRPr lang="he-IL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189384" y="3546341"/>
            <a:ext cx="243840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he-IL" sz="2000" dirty="0" smtClean="0"/>
              <a:t>חיידקים: 0.0004</a:t>
            </a:r>
          </a:p>
          <a:p>
            <a:pPr algn="ctr" rtl="0"/>
            <a:r>
              <a:rPr lang="en-US" sz="2000" dirty="0" err="1" smtClean="0"/>
              <a:t>Wielgoss</a:t>
            </a:r>
            <a:r>
              <a:rPr lang="en-US" sz="2000" dirty="0" smtClean="0"/>
              <a:t> 2011</a:t>
            </a:r>
            <a:endParaRPr lang="he-IL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6228184" y="3068960"/>
            <a:ext cx="298430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he-IL" sz="2000" dirty="0" smtClean="0"/>
              <a:t>בני אדם: 41</a:t>
            </a:r>
          </a:p>
          <a:p>
            <a:pPr algn="ctr" rtl="0"/>
            <a:r>
              <a:rPr lang="en-US" sz="2000" dirty="0" smtClean="0"/>
              <a:t>Lynch PNAS 2010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364264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שונות בקצב המוטציה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876800"/>
          </a:xfrm>
        </p:spPr>
        <p:txBody>
          <a:bodyPr/>
          <a:lstStyle/>
          <a:p>
            <a:pPr marL="0" lvl="0" indent="0" algn="r">
              <a:buClr>
                <a:srgbClr val="93A299"/>
              </a:buClr>
              <a:buNone/>
            </a:pPr>
            <a:r>
              <a:rPr lang="he-IL" sz="3200" dirty="0" smtClean="0">
                <a:solidFill>
                  <a:schemeClr val="tx2"/>
                </a:solidFill>
              </a:rPr>
              <a:t>בין אוכלוסיות</a:t>
            </a:r>
            <a:endParaRPr lang="en-US" sz="3200" dirty="0">
              <a:solidFill>
                <a:schemeClr val="tx2"/>
              </a:solidFill>
            </a:endParaRPr>
          </a:p>
          <a:p>
            <a:pPr marL="0" indent="0" algn="l" rtl="0">
              <a:buNone/>
            </a:pPr>
            <a:endParaRPr lang="he-I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11</a:t>
            </a:fld>
            <a:endParaRPr lang="he-IL" dirty="0"/>
          </a:p>
        </p:txBody>
      </p:sp>
      <p:pic>
        <p:nvPicPr>
          <p:cNvPr id="7" name="Picture 6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27655" y="2492896"/>
            <a:ext cx="5624665" cy="4228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979712" y="2204864"/>
            <a:ext cx="56246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he-IL" b="1" dirty="0" smtClean="0">
                <a:solidFill>
                  <a:prstClr val="black"/>
                </a:solidFill>
              </a:rPr>
              <a:t>קצב המוטציה ש-69 אוכלוסיות טבעיות של חיידקי אי קולי</a:t>
            </a:r>
          </a:p>
          <a:p>
            <a:pPr algn="ctr"/>
            <a:r>
              <a:rPr lang="en-US" b="1" dirty="0" err="1" smtClean="0">
                <a:solidFill>
                  <a:prstClr val="black"/>
                </a:solidFill>
              </a:rPr>
              <a:t>Matic</a:t>
            </a:r>
            <a:r>
              <a:rPr lang="en-US" b="1" dirty="0" smtClean="0">
                <a:solidFill>
                  <a:prstClr val="black"/>
                </a:solidFill>
              </a:rPr>
              <a:t> et al. 1997</a:t>
            </a:r>
            <a:endParaRPr lang="en-US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41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>
              <a:buNone/>
            </a:pPr>
            <a:r>
              <a:rPr lang="he-IL" sz="3600" dirty="0" smtClean="0">
                <a:solidFill>
                  <a:schemeClr val="tx2"/>
                </a:solidFill>
              </a:rPr>
              <a:t>בתוך הפרט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DDDA39DD-F56F-4D5B-9830-607597A41E0F}" type="slidenum">
              <a:rPr lang="he-IL" smtClean="0"/>
              <a:pPr algn="r" rtl="0"/>
              <a:t>12</a:t>
            </a:fld>
            <a:endParaRPr lang="he-IL" dirty="0"/>
          </a:p>
        </p:txBody>
      </p:sp>
      <p:pic>
        <p:nvPicPr>
          <p:cNvPr id="8" name="Picture 7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276871"/>
            <a:ext cx="7749042" cy="4392299"/>
          </a:xfrm>
          <a:prstGeom prst="rect">
            <a:avLst/>
          </a:prstGeom>
          <a:ln>
            <a:noFill/>
          </a:ln>
          <a:effectLst/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he-IL" dirty="0"/>
              <a:t>שונות בקצב המוטציה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062135" y="2145268"/>
            <a:ext cx="5624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he-IL" b="1" dirty="0" smtClean="0">
                <a:solidFill>
                  <a:prstClr val="black"/>
                </a:solidFill>
              </a:rPr>
              <a:t>קצב השגיאות של דנא פולימרז – </a:t>
            </a:r>
            <a:r>
              <a:rPr lang="en-US" b="1" dirty="0" smtClean="0">
                <a:solidFill>
                  <a:prstClr val="black"/>
                </a:solidFill>
              </a:rPr>
              <a:t>Lynch 2011</a:t>
            </a:r>
            <a:endParaRPr lang="en-US" b="1" dirty="0">
              <a:solidFill>
                <a:prstClr val="black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3688" y="2524254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Rectangle 12"/>
          <p:cNvSpPr/>
          <p:nvPr/>
        </p:nvSpPr>
        <p:spPr>
          <a:xfrm>
            <a:off x="1798101" y="2524254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/>
          <p:cNvSpPr txBox="1"/>
          <p:nvPr/>
        </p:nvSpPr>
        <p:spPr>
          <a:xfrm>
            <a:off x="2286000" y="2590800"/>
            <a:ext cx="1219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r>
              <a:rPr lang="he-IL" dirty="0" smtClean="0"/>
              <a:t>חיידקים</a:t>
            </a:r>
            <a:endParaRPr lang="he-IL" dirty="0"/>
          </a:p>
        </p:txBody>
      </p:sp>
      <p:sp>
        <p:nvSpPr>
          <p:cNvPr id="18" name="TextBox 17"/>
          <p:cNvSpPr txBox="1"/>
          <p:nvPr/>
        </p:nvSpPr>
        <p:spPr>
          <a:xfrm>
            <a:off x="2286000" y="2895600"/>
            <a:ext cx="1219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r>
              <a:rPr lang="he-IL" dirty="0" smtClean="0"/>
              <a:t>שמרים</a:t>
            </a:r>
            <a:endParaRPr lang="he-IL" dirty="0"/>
          </a:p>
        </p:txBody>
      </p:sp>
      <p:sp>
        <p:nvSpPr>
          <p:cNvPr id="19" name="TextBox 18"/>
          <p:cNvSpPr txBox="1"/>
          <p:nvPr/>
        </p:nvSpPr>
        <p:spPr>
          <a:xfrm>
            <a:off x="2286000" y="3200400"/>
            <a:ext cx="1219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r>
              <a:rPr lang="he-IL" dirty="0" smtClean="0"/>
              <a:t>בני אדם</a:t>
            </a:r>
          </a:p>
        </p:txBody>
      </p:sp>
      <p:sp>
        <p:nvSpPr>
          <p:cNvPr id="20" name="Slide Number Placeholder 5"/>
          <p:cNvSpPr txBox="1">
            <a:spLocks/>
          </p:cNvSpPr>
          <p:nvPr/>
        </p:nvSpPr>
        <p:spPr>
          <a:xfrm>
            <a:off x="6705600" y="65087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DA39DD-F56F-4D5B-9830-607597A41E0F}" type="slidenum">
              <a:rPr lang="he-IL" smtClean="0"/>
              <a:pPr/>
              <a:t>12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06350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מוטציה מושרית-עקה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876800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he-IL" sz="3200" i="1" dirty="0" smtClean="0"/>
              <a:t>באי קולי:</a:t>
            </a:r>
          </a:p>
          <a:p>
            <a:pPr marL="0" indent="0" algn="r">
              <a:buNone/>
            </a:pPr>
            <a:r>
              <a:rPr lang="he-IL" dirty="0" smtClean="0"/>
              <a:t>דנא פולימרז שנוטה לשגיאות מופעל ע"י תגובות עקה:</a:t>
            </a:r>
            <a:endParaRPr lang="en-US" sz="3200" dirty="0" smtClean="0"/>
          </a:p>
          <a:p>
            <a:pPr lvl="1" algn="r"/>
            <a:r>
              <a:rPr lang="he-IL" sz="2800" dirty="0" smtClean="0"/>
              <a:t>תגובת </a:t>
            </a:r>
            <a:r>
              <a:rPr lang="en-US" sz="2800" dirty="0" smtClean="0"/>
              <a:t>SOS</a:t>
            </a:r>
          </a:p>
          <a:p>
            <a:pPr lvl="1" algn="r"/>
            <a:r>
              <a:rPr lang="he-IL" sz="2800" dirty="0" smtClean="0"/>
              <a:t>רעב</a:t>
            </a:r>
            <a:endParaRPr lang="en-US" sz="2800" dirty="0" smtClean="0"/>
          </a:p>
          <a:p>
            <a:pPr lvl="1" algn="r"/>
            <a:r>
              <a:rPr lang="he-IL" sz="2800" dirty="0" smtClean="0"/>
              <a:t>נזק ל-</a:t>
            </a:r>
            <a:r>
              <a:rPr lang="en-US" dirty="0" smtClean="0"/>
              <a:t>DNA</a:t>
            </a:r>
            <a:endParaRPr lang="en-US" sz="2800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13</a:t>
            </a:fld>
            <a:endParaRPr lang="he-IL" dirty="0"/>
          </a:p>
        </p:txBody>
      </p:sp>
      <p:pic>
        <p:nvPicPr>
          <p:cNvPr id="3076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660232" y="1268760"/>
            <a:ext cx="28083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dirty="0" smtClean="0"/>
              <a:t>Rosenberg et al. 2012</a:t>
            </a:r>
            <a:endParaRPr lang="he-IL" dirty="0"/>
          </a:p>
        </p:txBody>
      </p:sp>
      <p:sp>
        <p:nvSpPr>
          <p:cNvPr id="9" name="Slide Number Placeholder 5"/>
          <p:cNvSpPr txBox="1">
            <a:spLocks/>
          </p:cNvSpPr>
          <p:nvPr/>
        </p:nvSpPr>
        <p:spPr>
          <a:xfrm>
            <a:off x="6705600" y="65087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DA39DD-F56F-4D5B-9830-607597A41E0F}" type="slidenum">
              <a:rPr lang="he-IL" smtClean="0"/>
              <a:pPr/>
              <a:t>13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5035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>
            <a:off x="457200" y="41379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sz="4000" dirty="0" smtClean="0"/>
              <a:t>עדויות</a:t>
            </a:r>
            <a:endParaRPr lang="he-IL" sz="4000" spc="-100" dirty="0">
              <a:solidFill>
                <a:schemeClr val="tx2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68168" y="173981"/>
            <a:ext cx="2164434" cy="2160379"/>
            <a:chOff x="168168" y="173981"/>
            <a:chExt cx="2164434" cy="2160379"/>
          </a:xfrm>
        </p:grpSpPr>
        <p:pic>
          <p:nvPicPr>
            <p:cNvPr id="10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8168" y="173981"/>
              <a:ext cx="11272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he-IL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אצה ירוקה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10574" y="2763416"/>
            <a:ext cx="2203772" cy="1656184"/>
            <a:chOff x="110574" y="2622253"/>
            <a:chExt cx="2203772" cy="1656184"/>
          </a:xfrm>
        </p:grpSpPr>
        <p:pic>
          <p:nvPicPr>
            <p:cNvPr id="13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110574" y="3909105"/>
              <a:ext cx="13372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rtl="1"/>
              <a:r>
                <a:rPr lang="he-IL" dirty="0" smtClean="0"/>
                <a:t>חיידק </a:t>
              </a:r>
              <a:r>
                <a:rPr lang="he-IL" i="1" dirty="0" smtClean="0"/>
                <a:t>בצילוס</a:t>
              </a:r>
              <a:endParaRPr lang="he-IL" i="1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54346" y="4800600"/>
            <a:ext cx="2202104" cy="1752600"/>
            <a:chOff x="154346" y="4495800"/>
            <a:chExt cx="2202104" cy="1752600"/>
          </a:xfrm>
        </p:grpSpPr>
        <p:pic>
          <p:nvPicPr>
            <p:cNvPr id="3074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685800" y="5879068"/>
              <a:ext cx="16706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he-IL" i="1" dirty="0" smtClean="0"/>
                <a:t>תסיסנית </a:t>
              </a:r>
              <a:r>
                <a:rPr lang="he-IL" i="1" dirty="0"/>
                <a:t>המחקר</a:t>
              </a:r>
              <a:endParaRPr lang="he-IL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403569" y="223696"/>
            <a:ext cx="1921281" cy="1687637"/>
            <a:chOff x="2572675" y="2590800"/>
            <a:chExt cx="1921281" cy="1687637"/>
          </a:xfrm>
        </p:grpSpPr>
        <p:pic>
          <p:nvPicPr>
            <p:cNvPr id="307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2572675" y="2590800"/>
              <a:ext cx="856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he-IL" dirty="0" smtClean="0"/>
                <a:t>נמטודה</a:t>
              </a:r>
              <a:endParaRPr lang="he-IL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838450" y="4838700"/>
            <a:ext cx="2571750" cy="1790700"/>
            <a:chOff x="2623369" y="4533900"/>
            <a:chExt cx="2571750" cy="1790700"/>
          </a:xfrm>
        </p:grpSpPr>
        <p:pic>
          <p:nvPicPr>
            <p:cNvPr id="3078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3285442" y="5955268"/>
              <a:ext cx="15151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he-IL" dirty="0" smtClean="0">
                  <a:solidFill>
                    <a:schemeClr val="bg1"/>
                  </a:solidFill>
                </a:rPr>
                <a:t>חיידק השחפת</a:t>
              </a:r>
              <a:endParaRPr lang="he-IL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2365524"/>
            <a:ext cx="2489844" cy="2017892"/>
            <a:chOff x="6477000" y="2641545"/>
            <a:chExt cx="2489844" cy="2017892"/>
          </a:xfrm>
        </p:grpSpPr>
        <p:pic>
          <p:nvPicPr>
            <p:cNvPr id="3080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7620000" y="2641545"/>
              <a:ext cx="13468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he-IL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חיידק אי קולי</a:t>
              </a:r>
              <a:endParaRPr lang="he-IL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134100" y="4838700"/>
            <a:ext cx="2190750" cy="1674933"/>
            <a:chOff x="-2376846" y="3052406"/>
            <a:chExt cx="2190750" cy="1674933"/>
          </a:xfrm>
        </p:grpSpPr>
        <p:pic>
          <p:nvPicPr>
            <p:cNvPr id="3082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>
              <a:off x="-2372327" y="4358007"/>
              <a:ext cx="16337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he-IL" dirty="0"/>
                <a:t>חיידק </a:t>
              </a:r>
              <a:r>
                <a:rPr lang="he-IL" dirty="0" smtClean="0"/>
                <a:t>הליסטריה</a:t>
              </a:r>
              <a:endParaRPr lang="he-IL" dirty="0"/>
            </a:p>
          </p:txBody>
        </p:sp>
      </p:grpSp>
      <p:sp>
        <p:nvSpPr>
          <p:cNvPr id="23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DA39DD-F56F-4D5B-9830-607597A41E0F}" type="slidenum">
              <a:rPr lang="he-IL" smtClean="0"/>
              <a:pPr/>
              <a:t>14</a:t>
            </a:fld>
            <a:endParaRPr lang="he-IL" dirty="0"/>
          </a:p>
        </p:txBody>
      </p:sp>
      <p:grpSp>
        <p:nvGrpSpPr>
          <p:cNvPr id="25" name="Group 24"/>
          <p:cNvGrpSpPr/>
          <p:nvPr/>
        </p:nvGrpSpPr>
        <p:grpSpPr>
          <a:xfrm>
            <a:off x="2636675" y="2204896"/>
            <a:ext cx="2854567" cy="2214704"/>
            <a:chOff x="6100066" y="223696"/>
            <a:chExt cx="2854567" cy="2214704"/>
          </a:xfrm>
        </p:grpSpPr>
        <p:pic>
          <p:nvPicPr>
            <p:cNvPr id="3084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Rectangle 30"/>
            <p:cNvSpPr/>
            <p:nvPr/>
          </p:nvSpPr>
          <p:spPr>
            <a:xfrm>
              <a:off x="7501991" y="2069068"/>
              <a:ext cx="145264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he-IL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תא סרטן השד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574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23"/>
    </mc:Choice>
    <mc:Fallback xmlns="">
      <p:transition spd="slow" advTm="21123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he-IL" dirty="0" smtClean="0"/>
              <a:t>האבולוציה של מוטציה מושרית-עקה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89220" cy="1981200"/>
          </a:xfrm>
        </p:spPr>
        <p:txBody>
          <a:bodyPr>
            <a:noAutofit/>
          </a:bodyPr>
          <a:lstStyle/>
          <a:p>
            <a:pPr algn="r"/>
            <a:r>
              <a:rPr lang="he-IL" sz="2800" dirty="0" smtClean="0">
                <a:solidFill>
                  <a:schemeClr val="tx2"/>
                </a:solidFill>
              </a:rPr>
              <a:t>השערת האפס: </a:t>
            </a:r>
            <a:r>
              <a:rPr lang="he-IL" sz="2800" dirty="0" smtClean="0"/>
              <a:t>מוטציה היא תוצר לוואי של העקה</a:t>
            </a:r>
            <a:endParaRPr lang="en-US" sz="2800" dirty="0" smtClean="0"/>
          </a:p>
          <a:p>
            <a:pPr algn="r"/>
            <a:r>
              <a:rPr lang="he-IL" sz="2800" dirty="0">
                <a:solidFill>
                  <a:schemeClr val="tx2"/>
                </a:solidFill>
              </a:rPr>
              <a:t>השערות אלטרנטיביות </a:t>
            </a:r>
            <a:r>
              <a:rPr lang="he-IL" sz="2800" dirty="0" smtClean="0">
                <a:solidFill>
                  <a:schemeClr val="tx2"/>
                </a:solidFill>
              </a:rPr>
              <a:t>לא-אדפטיביות</a:t>
            </a:r>
            <a:r>
              <a:rPr lang="en-US" sz="2800" dirty="0" smtClean="0"/>
              <a:t>:</a:t>
            </a:r>
          </a:p>
          <a:p>
            <a:pPr lvl="1" algn="r"/>
            <a:r>
              <a:rPr lang="he-IL" sz="2400" dirty="0" smtClean="0"/>
              <a:t>מחיר שכפול דנא בנאמנות גבוהה</a:t>
            </a:r>
            <a:endParaRPr lang="en-US" sz="2400" dirty="0" smtClean="0"/>
          </a:p>
          <a:p>
            <a:pPr lvl="1" algn="r"/>
            <a:r>
              <a:rPr lang="he-IL" sz="2400" dirty="0" smtClean="0"/>
              <a:t>מחסום הסחיפה הגנטית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15</a:t>
            </a:fld>
            <a:endParaRPr lang="he-IL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46856" y="3942928"/>
            <a:ext cx="5349280" cy="25824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he-IL" b="1" dirty="0"/>
          </a:p>
        </p:txBody>
      </p:sp>
      <p:pic>
        <p:nvPicPr>
          <p:cNvPr id="4098" name="Picture 2" descr="D:\projects\sim\presentation\Neutrophil_with_anthrax_cop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38" y="2926176"/>
            <a:ext cx="2869278" cy="2993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21738" y="5983069"/>
            <a:ext cx="286927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dirty="0" smtClean="0"/>
              <a:t>חיידק האנטרקס מותקף ע"י מערכת החיסון</a:t>
            </a:r>
            <a:endParaRPr lang="he-IL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3276600" y="3581400"/>
            <a:ext cx="5534692" cy="2514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r" defTabSz="914400" rtl="1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sz="2800" dirty="0" smtClean="0">
                <a:solidFill>
                  <a:schemeClr val="tx2"/>
                </a:solidFill>
              </a:rPr>
              <a:t>ההשערה האדפיטיבית</a:t>
            </a:r>
            <a:r>
              <a:rPr lang="en-US" sz="2800" dirty="0" smtClean="0"/>
              <a:t>:</a:t>
            </a:r>
          </a:p>
          <a:p>
            <a:pPr lvl="1"/>
            <a:r>
              <a:rPr lang="he-IL" sz="2400" dirty="0" smtClean="0"/>
              <a:t>מוטציה מושרית עקה-מתפתחת כי היא מאפשר לפרטים ואוכלוסיות להתאים במהירות לסביבות חדשות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928014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33400" y="609600"/>
            <a:ext cx="8229600" cy="6116400"/>
            <a:chOff x="2158339" y="16313849"/>
            <a:chExt cx="8229600" cy="6116400"/>
          </a:xfrm>
        </p:grpSpPr>
        <p:grpSp>
          <p:nvGrpSpPr>
            <p:cNvPr id="6" name="Group 5"/>
            <p:cNvGrpSpPr/>
            <p:nvPr/>
          </p:nvGrpSpPr>
          <p:grpSpPr>
            <a:xfrm>
              <a:off x="6888739" y="19438049"/>
              <a:ext cx="3499200" cy="2992200"/>
              <a:chOff x="8811464" y="16449901"/>
              <a:chExt cx="3499200" cy="2992200"/>
            </a:xfrm>
          </p:grpSpPr>
          <p:pic>
            <p:nvPicPr>
              <p:cNvPr id="13" name="Picture 5" descr="C:\Documents and Settings\user\Desktop\poster\01d.jpg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013" t="23622" r="18128" b="7376"/>
              <a:stretch/>
            </p:blipFill>
            <p:spPr bwMode="auto">
              <a:xfrm>
                <a:off x="8811464" y="16526101"/>
                <a:ext cx="3499200" cy="29160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8813703" y="16449901"/>
                <a:ext cx="20491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e-IL" u="sng" dirty="0" smtClean="0"/>
                  <a:t>קצב מושרה עקה</a:t>
                </a:r>
                <a:endParaRPr lang="en-US" u="sng" dirty="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4139539" y="16313849"/>
              <a:ext cx="3933624" cy="2959267"/>
              <a:chOff x="4522352" y="16491645"/>
              <a:chExt cx="3933624" cy="2959267"/>
            </a:xfrm>
          </p:grpSpPr>
          <p:pic>
            <p:nvPicPr>
              <p:cNvPr id="11" name="Picture 3" descr="C:\Documents and Settings\user\Desktop\poster\02d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268" t="24444" r="15255" b="7213"/>
              <a:stretch/>
            </p:blipFill>
            <p:spPr bwMode="auto">
              <a:xfrm>
                <a:off x="4532631" y="16534912"/>
                <a:ext cx="3923345" cy="29160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4522352" y="16491645"/>
                <a:ext cx="11802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e-IL" u="sng" dirty="0" smtClean="0"/>
                  <a:t>קצב נמוך</a:t>
                </a:r>
                <a:endParaRPr lang="en-US" u="sng" dirty="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2158339" y="19438049"/>
              <a:ext cx="3248526" cy="2974606"/>
              <a:chOff x="1028700" y="16476306"/>
              <a:chExt cx="3248526" cy="2974606"/>
            </a:xfrm>
          </p:grpSpPr>
          <p:pic>
            <p:nvPicPr>
              <p:cNvPr id="9" name="Picture 4" descr="C:\Documents and Settings\user\Desktop\poster\03d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90" t="23741" r="21431" b="6084"/>
              <a:stretch/>
            </p:blipFill>
            <p:spPr bwMode="auto">
              <a:xfrm>
                <a:off x="1028700" y="16534912"/>
                <a:ext cx="3248526" cy="29160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1028700" y="16476306"/>
                <a:ext cx="11802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e-IL" u="sng" dirty="0" smtClean="0"/>
                  <a:t>קצב גבוה</a:t>
                </a:r>
                <a:endParaRPr lang="en-US" u="sng" dirty="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-304800"/>
            <a:ext cx="8229600" cy="1143000"/>
          </a:xfrm>
        </p:spPr>
        <p:txBody>
          <a:bodyPr/>
          <a:lstStyle/>
          <a:p>
            <a:r>
              <a:rPr lang="he-IL" dirty="0" smtClean="0"/>
              <a:t>ההשערה האדפטיבית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5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e-IL" dirty="0" smtClean="0"/>
              <a:t>סקירה של המחקר על מוטציה </a:t>
            </a:r>
            <a:r>
              <a:rPr lang="he-IL" dirty="0" smtClean="0"/>
              <a:t>מושרית-עקה</a:t>
            </a:r>
            <a:endParaRPr lang="he-IL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r"/>
            <a:r>
              <a:rPr lang="he-IL" dirty="0" smtClean="0"/>
              <a:t>הגורמים האבולוציוניים</a:t>
            </a:r>
            <a:endParaRPr lang="en-US" sz="3200" dirty="0" smtClean="0"/>
          </a:p>
          <a:p>
            <a:pPr lvl="1" algn="r"/>
            <a:r>
              <a:rPr lang="he-IL" sz="2800" dirty="0" smtClean="0"/>
              <a:t>מודל תיאורטי </a:t>
            </a:r>
            <a:r>
              <a:rPr lang="he-IL" sz="2800" dirty="0" smtClean="0"/>
              <a:t>של </a:t>
            </a:r>
            <a:r>
              <a:rPr lang="he-IL" sz="2800" dirty="0" smtClean="0"/>
              <a:t>אבולוציה בסביבות קבועות </a:t>
            </a:r>
            <a:endParaRPr lang="he-IL" sz="2800" dirty="0" smtClean="0"/>
          </a:p>
          <a:p>
            <a:pPr lvl="1"/>
            <a:r>
              <a:rPr lang="he-IL" dirty="0" smtClean="0"/>
              <a:t>סימולצית </a:t>
            </a:r>
            <a:r>
              <a:rPr lang="he-IL" dirty="0"/>
              <a:t>מחשב </a:t>
            </a:r>
            <a:r>
              <a:rPr lang="he-IL" dirty="0" smtClean="0"/>
              <a:t>של תחרות בסביבות משתנות</a:t>
            </a:r>
            <a:endParaRPr lang="en-US" sz="2800" dirty="0" smtClean="0"/>
          </a:p>
          <a:p>
            <a:pPr marL="274320" lvl="1" indent="0" algn="r">
              <a:buNone/>
            </a:pPr>
            <a:endParaRPr lang="en-US" sz="2800" dirty="0" smtClean="0"/>
          </a:p>
          <a:p>
            <a:pPr algn="r"/>
            <a:r>
              <a:rPr lang="he-IL" sz="3200" dirty="0" smtClean="0"/>
              <a:t>התוצאות האבולוציוניות</a:t>
            </a:r>
            <a:endParaRPr lang="en-US" sz="3200" dirty="0" smtClean="0"/>
          </a:p>
          <a:p>
            <a:pPr lvl="1" algn="r"/>
            <a:r>
              <a:rPr lang="he-IL" sz="2800" dirty="0" smtClean="0"/>
              <a:t>אבולוציה של תכונות מורכבות</a:t>
            </a:r>
          </a:p>
          <a:p>
            <a:pPr lvl="1" algn="r"/>
            <a:r>
              <a:rPr lang="he-IL" dirty="0" smtClean="0"/>
              <a:t>התמודדות עם הצטברות של מוטציות שליליות</a:t>
            </a:r>
          </a:p>
          <a:p>
            <a:pPr lvl="1" algn="r"/>
            <a:r>
              <a:rPr lang="he-IL" sz="2800" dirty="0" smtClean="0"/>
              <a:t>שערוך קצבי מוטציה בניסויי מעבדה</a:t>
            </a:r>
            <a:endParaRPr lang="he-IL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DDA39DD-F56F-4D5B-9830-607597A41E0F}" type="slidenum">
              <a:rPr lang="he-IL" smtClean="0"/>
              <a:pPr algn="r"/>
              <a:t>17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6381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סביבות קבועות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אין שינוי בכיוון הפעולה של הברירה הטבעית</a:t>
            </a:r>
          </a:p>
          <a:p>
            <a:r>
              <a:rPr lang="he-IL" dirty="0" smtClean="0"/>
              <a:t>שיווי משקל בין </a:t>
            </a:r>
            <a:r>
              <a:rPr lang="he-IL" b="1" dirty="0" smtClean="0">
                <a:solidFill>
                  <a:schemeClr val="accent1"/>
                </a:solidFill>
              </a:rPr>
              <a:t>ברירה טבעית</a:t>
            </a:r>
            <a:r>
              <a:rPr lang="he-IL" dirty="0" smtClean="0"/>
              <a:t> ו</a:t>
            </a:r>
            <a:r>
              <a:rPr lang="he-IL" b="1" dirty="0" smtClean="0">
                <a:solidFill>
                  <a:schemeClr val="accent3"/>
                </a:solidFill>
              </a:rPr>
              <a:t>מוטציה</a:t>
            </a:r>
          </a:p>
          <a:p>
            <a:pPr marL="0" indent="0">
              <a:buNone/>
            </a:pPr>
            <a:endParaRPr lang="he-I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838200" y="2841122"/>
            <a:ext cx="7618413" cy="3864478"/>
            <a:chOff x="956187" y="2841122"/>
            <a:chExt cx="7618413" cy="3864478"/>
          </a:xfrm>
        </p:grpSpPr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6187" y="2895600"/>
              <a:ext cx="7618413" cy="381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Circular Arrow 20"/>
            <p:cNvSpPr/>
            <p:nvPr/>
          </p:nvSpPr>
          <p:spPr>
            <a:xfrm rot="19755674" flipH="1">
              <a:off x="4079594" y="3848099"/>
              <a:ext cx="1371600" cy="1905000"/>
            </a:xfrm>
            <a:prstGeom prst="circular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>
                <a:solidFill>
                  <a:schemeClr val="tx1"/>
                </a:solidFill>
              </a:endParaRPr>
            </a:p>
          </p:txBody>
        </p:sp>
        <p:sp>
          <p:nvSpPr>
            <p:cNvPr id="29" name="Circular Arrow 28"/>
            <p:cNvSpPr/>
            <p:nvPr/>
          </p:nvSpPr>
          <p:spPr>
            <a:xfrm rot="19755674" flipH="1">
              <a:off x="5648296" y="2841122"/>
              <a:ext cx="1371600" cy="1905000"/>
            </a:xfrm>
            <a:prstGeom prst="circular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>
                <a:solidFill>
                  <a:schemeClr val="tx1"/>
                </a:solidFill>
              </a:endParaRPr>
            </a:p>
          </p:txBody>
        </p:sp>
        <p:sp>
          <p:nvSpPr>
            <p:cNvPr id="30" name="Circular Arrow 29"/>
            <p:cNvSpPr/>
            <p:nvPr/>
          </p:nvSpPr>
          <p:spPr>
            <a:xfrm rot="19755674" flipH="1">
              <a:off x="2295495" y="4731373"/>
              <a:ext cx="1371600" cy="1905000"/>
            </a:xfrm>
            <a:prstGeom prst="circular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>
                <a:solidFill>
                  <a:schemeClr val="tx1"/>
                </a:solidFill>
              </a:endParaRPr>
            </a:p>
          </p:txBody>
        </p:sp>
        <p:sp>
          <p:nvSpPr>
            <p:cNvPr id="22" name="Up Arrow 21"/>
            <p:cNvSpPr/>
            <p:nvPr/>
          </p:nvSpPr>
          <p:spPr>
            <a:xfrm>
              <a:off x="7161235" y="5429463"/>
              <a:ext cx="399992" cy="51250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2" name="Up Arrow 31"/>
            <p:cNvSpPr/>
            <p:nvPr/>
          </p:nvSpPr>
          <p:spPr>
            <a:xfrm flipV="1">
              <a:off x="5535341" y="5429463"/>
              <a:ext cx="399992" cy="51250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3" name="Up Arrow 32"/>
            <p:cNvSpPr/>
            <p:nvPr/>
          </p:nvSpPr>
          <p:spPr>
            <a:xfrm flipV="1">
              <a:off x="3857595" y="5429463"/>
              <a:ext cx="399992" cy="52479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96850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D:\university\confrences\Botanical Gardens 2013\ms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95500"/>
            <a:ext cx="76200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שיווי משקל בין מוטציה לברירה הטבעית</a:t>
            </a:r>
            <a:endParaRPr lang="he-IL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 smtClean="0"/>
              <a:t>הכשירות מתייצבת על ערך מסוים שניתן לחישוב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799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he-IL" dirty="0" smtClean="0"/>
              <a:t>אבולוציה ע"י ברירה טבעית</a:t>
            </a:r>
            <a:endParaRPr lang="he-IL" dirty="0"/>
          </a:p>
        </p:txBody>
      </p:sp>
      <p:pic>
        <p:nvPicPr>
          <p:cNvPr id="20" name="Picture 2" descr="Differential reproduction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362392" y="1341048"/>
            <a:ext cx="3738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olor variation in these beetl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40768"/>
            <a:ext cx="2519998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eredity of the traits of the beetles who surviv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482" y="4149360"/>
            <a:ext cx="2519998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8" descr="Eventually, the advantageous trait dominate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10" y="4077072"/>
            <a:ext cx="2519998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/>
          <p:cNvCxnSpPr/>
          <p:nvPr/>
        </p:nvCxnSpPr>
        <p:spPr>
          <a:xfrm>
            <a:off x="2987824" y="2492896"/>
            <a:ext cx="1224000" cy="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6372336" y="3717032"/>
            <a:ext cx="468000" cy="6120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4860032" y="5301208"/>
            <a:ext cx="1224000" cy="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344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95600" y="6334780"/>
            <a:ext cx="35814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he-IL" sz="2800" dirty="0" smtClean="0"/>
              <a:t>הגברת קצב המוטציה</a:t>
            </a:r>
            <a:endParaRPr lang="he-IL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סביבות קבועות – קצב מוטציה קבוע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2050" name="Picture 2" descr="D:\projects\sim\figures\evolution\yoavram_f1_8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b="3336"/>
          <a:stretch/>
        </p:blipFill>
        <p:spPr bwMode="auto">
          <a:xfrm>
            <a:off x="838200" y="1110456"/>
            <a:ext cx="7313612" cy="536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838200" y="1295400"/>
            <a:ext cx="2286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TextBox 7"/>
          <p:cNvSpPr txBox="1"/>
          <p:nvPr/>
        </p:nvSpPr>
        <p:spPr>
          <a:xfrm>
            <a:off x="603647" y="1447800"/>
            <a:ext cx="615553" cy="4524315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he-IL" sz="2800" dirty="0" smtClean="0"/>
              <a:t>שינוי בכשירות הממוצעת</a:t>
            </a:r>
            <a:endParaRPr lang="he-IL" sz="2800" dirty="0"/>
          </a:p>
        </p:txBody>
      </p:sp>
    </p:spTree>
    <p:extLst>
      <p:ext uri="{BB962C8B-B14F-4D97-AF65-F5344CB8AC3E}">
        <p14:creationId xmlns:p14="http://schemas.microsoft.com/office/powerpoint/2010/main" val="354632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895600" y="6334780"/>
            <a:ext cx="35814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he-IL" sz="2800" dirty="0" smtClean="0"/>
              <a:t>הגברת קצב המוטציה</a:t>
            </a:r>
            <a:endParaRPr lang="he-IL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סביבות קבועות – קצב מוטציה מושרה עקה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2050" name="Picture 2" descr="D:\projects\sim\figures\evolution\yoavram_f1_8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" b="54222"/>
          <a:stretch/>
        </p:blipFill>
        <p:spPr bwMode="auto">
          <a:xfrm>
            <a:off x="838200" y="1219200"/>
            <a:ext cx="7313612" cy="5225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838200" y="1371600"/>
            <a:ext cx="2286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TextBox 8"/>
          <p:cNvSpPr txBox="1"/>
          <p:nvPr/>
        </p:nvSpPr>
        <p:spPr>
          <a:xfrm>
            <a:off x="603647" y="1447800"/>
            <a:ext cx="615553" cy="4524315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he-IL" sz="2800" dirty="0" smtClean="0"/>
              <a:t>שינוי בכשירות הממוצעת</a:t>
            </a:r>
            <a:endParaRPr lang="he-IL" sz="2800" dirty="0"/>
          </a:p>
        </p:txBody>
      </p:sp>
    </p:spTree>
    <p:extLst>
      <p:ext uri="{BB962C8B-B14F-4D97-AF65-F5344CB8AC3E}">
        <p14:creationId xmlns:p14="http://schemas.microsoft.com/office/powerpoint/2010/main" val="324483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סביבות משתנות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1600200"/>
            <a:ext cx="4191000" cy="4525963"/>
          </a:xfrm>
        </p:spPr>
        <p:txBody>
          <a:bodyPr>
            <a:normAutofit lnSpcReduction="10000"/>
          </a:bodyPr>
          <a:lstStyle/>
          <a:p>
            <a:r>
              <a:rPr lang="he-IL" dirty="0" smtClean="0"/>
              <a:t>בסביבות משתנות יש יתרון למי שיכול לעבור התאמה (אדפטציה) מהירה</a:t>
            </a:r>
          </a:p>
          <a:p>
            <a:endParaRPr lang="he-IL" dirty="0" smtClean="0"/>
          </a:p>
          <a:p>
            <a:r>
              <a:rPr lang="he-IL" dirty="0" smtClean="0"/>
              <a:t>יש לאזן בין הצורך בהתאמה מהירה ובין הנזק שנגרם ע"י מוטציות שליליות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3074" name="Picture 2" descr="D:\projects\sim\presentation\seas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24000"/>
            <a:ext cx="3810000" cy="4504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5374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סימולציות מחשב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905000" y="1467702"/>
            <a:ext cx="5708437" cy="4856898"/>
            <a:chOff x="-145837" y="1295400"/>
            <a:chExt cx="5708437" cy="4856898"/>
          </a:xfrm>
        </p:grpSpPr>
        <p:sp>
          <p:nvSpPr>
            <p:cNvPr id="13" name="Snip Diagonal Corner Rectangle 12"/>
            <p:cNvSpPr/>
            <p:nvPr/>
          </p:nvSpPr>
          <p:spPr>
            <a:xfrm>
              <a:off x="152400" y="1295400"/>
              <a:ext cx="5181600" cy="4856898"/>
            </a:xfrm>
            <a:prstGeom prst="snip2DiagRect">
              <a:avLst/>
            </a:prstGeom>
            <a:solidFill>
              <a:srgbClr val="92D050">
                <a:alpha val="75000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10" name="Diagram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38616157"/>
                </p:ext>
              </p:extLst>
            </p:nvPr>
          </p:nvGraphicFramePr>
          <p:xfrm>
            <a:off x="-145837" y="1434998"/>
            <a:ext cx="5708437" cy="450087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9718832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6442"/>
          <a:stretch/>
        </p:blipFill>
        <p:spPr bwMode="auto">
          <a:xfrm>
            <a:off x="849530" y="1052736"/>
            <a:ext cx="7482200" cy="5512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475830" y="615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he-IL" dirty="0" smtClean="0"/>
              <a:t>קצב מוטציה מושרה עקה מנצח קצב קבוע </a:t>
            </a:r>
            <a:endParaRPr lang="en-US" sz="1800" dirty="0" smtClean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63330" y="5868649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0.05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8BCF-14A6-43A9-AA70-BAEC11B3F76D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49530" y="3068960"/>
            <a:ext cx="266086" cy="1440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TextBox 8"/>
          <p:cNvSpPr txBox="1"/>
          <p:nvPr/>
        </p:nvSpPr>
        <p:spPr>
          <a:xfrm>
            <a:off x="-25537" y="3369186"/>
            <a:ext cx="1573201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b="1" dirty="0" smtClean="0"/>
              <a:t>שכיחות מוטציה מושרת עקה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527191" y="1196752"/>
            <a:ext cx="157320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800" dirty="0" smtClean="0">
                <a:solidFill>
                  <a:schemeClr val="tx2"/>
                </a:solidFill>
              </a:rPr>
              <a:t>נצחונות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80199" y="5877580"/>
            <a:ext cx="157320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800" dirty="0" smtClean="0">
                <a:solidFill>
                  <a:srgbClr val="C00000"/>
                </a:solidFill>
              </a:rPr>
              <a:t>הפסדים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62400" y="6488668"/>
            <a:ext cx="15732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b="1" dirty="0" smtClean="0"/>
              <a:t>דורות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1220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709"/>
    </mc:Choice>
    <mc:Fallback xmlns="">
      <p:transition spd="slow" advTm="79709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אבולוציה של תכונות מורכבות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11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87835"/>
            <a:ext cx="4238625" cy="273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שונות בכשירות</a:t>
            </a:r>
            <a:endParaRPr lang="he-IL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השונות בכשירות צריכה לעבור בהורשה</a:t>
            </a:r>
          </a:p>
          <a:p>
            <a:endParaRPr lang="he-IL" dirty="0" smtClean="0"/>
          </a:p>
          <a:p>
            <a:r>
              <a:rPr lang="he-IL" dirty="0" smtClean="0"/>
              <a:t>השונות שעוברת בהורשה היא </a:t>
            </a:r>
            <a:r>
              <a:rPr lang="he-IL" b="1" dirty="0" smtClean="0"/>
              <a:t>שונות גנטית</a:t>
            </a:r>
          </a:p>
          <a:p>
            <a:r>
              <a:rPr lang="he-IL" dirty="0" smtClean="0"/>
              <a:t>לא רק - אפיגנטיקה... פרופ' חוה יבלונקה, 18.4</a:t>
            </a:r>
          </a:p>
          <a:p>
            <a:endParaRPr lang="he-IL" dirty="0" smtClean="0"/>
          </a:p>
          <a:p>
            <a:r>
              <a:rPr lang="he-IL" dirty="0" smtClean="0"/>
              <a:t>כיצד נוצרת השונות הגנטית?</a:t>
            </a:r>
          </a:p>
          <a:p>
            <a:endParaRPr lang="he-IL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87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he-IL" dirty="0" smtClean="0"/>
              <a:t>מוטציה - חיפושיות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>
              <a:buNone/>
            </a:pPr>
            <a:r>
              <a:rPr lang="he-IL" dirty="0" smtClean="0"/>
              <a:t>הורים ירוקים -</a:t>
            </a: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CGTCGACGTGCA</a:t>
            </a:r>
            <a:r>
              <a:rPr lang="en-US" b="1" dirty="0" smtClean="0">
                <a:solidFill>
                  <a:srgbClr val="00B050"/>
                </a:solidFill>
              </a:rPr>
              <a:t>A</a:t>
            </a:r>
            <a:r>
              <a:rPr lang="en-US" dirty="0" smtClean="0"/>
              <a:t>ATTTGGGCTGGCA</a:t>
            </a:r>
          </a:p>
          <a:p>
            <a:pPr marL="0" indent="0" algn="r">
              <a:buNone/>
            </a:pPr>
            <a:r>
              <a:rPr lang="he-IL" dirty="0" smtClean="0"/>
              <a:t>צאצא חום - </a:t>
            </a: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CGTCGACGTGCA</a:t>
            </a:r>
            <a:r>
              <a:rPr lang="en-US" b="1" dirty="0" smtClean="0">
                <a:solidFill>
                  <a:schemeClr val="accent2"/>
                </a:solidFill>
              </a:rPr>
              <a:t>T</a:t>
            </a:r>
            <a:r>
              <a:rPr lang="en-US" dirty="0" smtClean="0"/>
              <a:t>ATTTGGGCTGGCA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9D8E-8012-4A08-859B-0192BD58A9C6}" type="slidenum">
              <a:rPr lang="he-IL" smtClean="0"/>
              <a:t>4</a:t>
            </a:fld>
            <a:endParaRPr lang="he-IL"/>
          </a:p>
        </p:txBody>
      </p:sp>
      <p:pic>
        <p:nvPicPr>
          <p:cNvPr id="4098" name="Picture 2" descr="Mut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077072"/>
            <a:ext cx="2634771" cy="2608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969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מוטציה – אנמיה חרמשית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1600200"/>
            <a:ext cx="4724400" cy="4525963"/>
          </a:xfrm>
        </p:spPr>
        <p:txBody>
          <a:bodyPr>
            <a:normAutofit/>
          </a:bodyPr>
          <a:lstStyle/>
          <a:p>
            <a:r>
              <a:rPr lang="he-IL" dirty="0" smtClean="0"/>
              <a:t>מוטציה נקודתית בגן לחלבון ההמוגלובין</a:t>
            </a:r>
          </a:p>
          <a:p>
            <a:r>
              <a:rPr lang="he-IL" dirty="0"/>
              <a:t> </a:t>
            </a:r>
            <a:r>
              <a:rPr lang="en-US" dirty="0"/>
              <a:t>CTC </a:t>
            </a:r>
            <a:r>
              <a:rPr lang="en-US" dirty="0">
                <a:latin typeface="Arial"/>
                <a:cs typeface="Arial"/>
              </a:rPr>
              <a:t>→</a:t>
            </a:r>
            <a:r>
              <a:rPr lang="en-US" dirty="0"/>
              <a:t> CAC</a:t>
            </a:r>
            <a:endParaRPr lang="he-IL" dirty="0" smtClean="0"/>
          </a:p>
          <a:p>
            <a:r>
              <a:rPr lang="he-IL" dirty="0" smtClean="0"/>
              <a:t>מחליפה את חומצת האמינו </a:t>
            </a:r>
            <a:r>
              <a:rPr lang="en-US" i="1" dirty="0" smtClean="0"/>
              <a:t>glutamic acid</a:t>
            </a:r>
            <a:r>
              <a:rPr lang="he-IL" i="1" dirty="0" smtClean="0"/>
              <a:t> </a:t>
            </a:r>
            <a:r>
              <a:rPr lang="he-IL" dirty="0" smtClean="0"/>
              <a:t>ב-</a:t>
            </a:r>
            <a:r>
              <a:rPr lang="en-US" i="1" dirty="0" err="1" smtClean="0"/>
              <a:t>valine</a:t>
            </a:r>
            <a:endParaRPr lang="he-IL" i="1" dirty="0" smtClean="0"/>
          </a:p>
          <a:p>
            <a:r>
              <a:rPr lang="he-IL" dirty="0" smtClean="0">
                <a:solidFill>
                  <a:srgbClr val="FF0000"/>
                </a:solidFill>
              </a:rPr>
              <a:t>המוגלובין תקין באדום</a:t>
            </a:r>
            <a:endParaRPr lang="he-IL" dirty="0"/>
          </a:p>
          <a:p>
            <a:r>
              <a:rPr lang="he-IL" dirty="0" smtClean="0">
                <a:solidFill>
                  <a:schemeClr val="accent6"/>
                </a:solidFill>
              </a:rPr>
              <a:t>המוגלובין חרמשי בכתום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358230" y="2022526"/>
            <a:ext cx="4819500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7353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מוטציה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 smtClean="0"/>
              <a:t>"מוטציות...מספקות את חומר הגלם לאבולוציה" – דובז'נסקי, גנטיקה ומוצא המינים 1937</a:t>
            </a:r>
          </a:p>
          <a:p>
            <a:r>
              <a:rPr lang="he-IL" dirty="0" smtClean="0"/>
              <a:t>"מוטציות הן המקור הבסיסי לשונות שעליה פועלת הברירה הטבעית" – לינץ', 2007</a:t>
            </a:r>
            <a:endParaRPr lang="he-IL" dirty="0"/>
          </a:p>
          <a:p>
            <a:r>
              <a:rPr lang="he-IL" dirty="0" smtClean="0"/>
              <a:t>בעברית - </a:t>
            </a:r>
            <a:r>
              <a:rPr lang="he-IL" i="1" dirty="0" smtClean="0"/>
              <a:t>תשנית</a:t>
            </a:r>
            <a:endParaRPr lang="he-IL" i="1" dirty="0"/>
          </a:p>
        </p:txBody>
      </p:sp>
    </p:spTree>
    <p:extLst>
      <p:ext uri="{BB962C8B-B14F-4D97-AF65-F5344CB8AC3E}">
        <p14:creationId xmlns:p14="http://schemas.microsoft.com/office/powerpoint/2010/main" val="3747412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www.discern-genetics.org/images/6.1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90"/>
          <a:stretch/>
        </p:blipFill>
        <p:spPr bwMode="auto">
          <a:xfrm>
            <a:off x="3988675" y="2895600"/>
            <a:ext cx="2945525" cy="2716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עוד מקורות לשונות גנטית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שונות במספר העותקים</a:t>
            </a:r>
          </a:p>
          <a:p>
            <a:r>
              <a:rPr lang="he-IL" dirty="0" smtClean="0"/>
              <a:t>רבייה מינית</a:t>
            </a:r>
          </a:p>
          <a:p>
            <a:pPr lvl="1"/>
            <a:r>
              <a:rPr lang="he-IL" dirty="0"/>
              <a:t>סגרגציה</a:t>
            </a:r>
          </a:p>
          <a:p>
            <a:pPr lvl="1"/>
            <a:r>
              <a:rPr lang="he-IL" dirty="0" smtClean="0"/>
              <a:t>רקומבינציה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Picture 2" descr="Genetic shuffl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9216" y="5733584"/>
            <a:ext cx="4046496" cy="108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 flipH="1">
            <a:off x="6248400" y="3048000"/>
            <a:ext cx="381000" cy="76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324859" y="3810000"/>
            <a:ext cx="0" cy="180169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3988675" y="1981200"/>
            <a:ext cx="507125" cy="1524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6495147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>
                <a:hlinkClick r:id="rId5"/>
              </a:rPr>
              <a:t>http://</a:t>
            </a:r>
            <a:r>
              <a:rPr lang="en-US" sz="1000" dirty="0" smtClean="0">
                <a:hlinkClick r:id="rId5"/>
              </a:rPr>
              <a:t>www.nature.com/nature/journal/v468/n7327_supp/full/468S13a.html</a:t>
            </a:r>
            <a:endParaRPr lang="he-IL" sz="1000" dirty="0" smtClean="0"/>
          </a:p>
          <a:p>
            <a:r>
              <a:rPr lang="en-US" sz="1000" dirty="0">
                <a:hlinkClick r:id="rId6"/>
              </a:rPr>
              <a:t>http://www.nature.com/ng/journal/v39/n10/full/ng2123.html</a:t>
            </a:r>
            <a:endParaRPr lang="he-IL" sz="1000" dirty="0"/>
          </a:p>
        </p:txBody>
      </p:sp>
      <p:pic>
        <p:nvPicPr>
          <p:cNvPr id="15" name="Picture 14" descr="Screen Clippi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84" y="1196585"/>
            <a:ext cx="3744416" cy="515369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89856" y="6062246"/>
            <a:ext cx="288032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he-IL" sz="1600" dirty="0" smtClean="0"/>
              <a:t>מספר עותקי גן העמילאז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-849860" y="4668833"/>
            <a:ext cx="230425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he-IL" sz="1600" dirty="0" smtClean="0"/>
              <a:t>שכיחות באוכלוסיה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 rot="16200000">
            <a:off x="-781745" y="2091986"/>
            <a:ext cx="212935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he-IL" sz="1600" dirty="0" smtClean="0"/>
              <a:t>שכיחות באוכלוסיה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42207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הטוב הרע והניטרלי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6190846"/>
            <a:ext cx="6629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762000" y="5990057"/>
            <a:ext cx="8305800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400" dirty="0" smtClean="0"/>
              <a:t>התפלגות הכשירות של מוטציות </a:t>
            </a:r>
            <a:r>
              <a:rPr lang="he-IL" sz="2400" dirty="0"/>
              <a:t>בוירוס </a:t>
            </a:r>
            <a:r>
              <a:rPr lang="en-US" sz="2400" dirty="0"/>
              <a:t>VSV</a:t>
            </a:r>
            <a:r>
              <a:rPr lang="he-IL" sz="2400" dirty="0"/>
              <a:t> </a:t>
            </a:r>
            <a:r>
              <a:rPr lang="he-IL" sz="2400" dirty="0" smtClean="0"/>
              <a:t>ביחס לפרט ללא מוטציות </a:t>
            </a:r>
          </a:p>
          <a:p>
            <a:pPr algn="ctr" rt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www.ncbi.nlm.nih.gov/pubmed/17637733</a:t>
            </a:r>
            <a:endParaRPr lang="he-IL" dirty="0"/>
          </a:p>
        </p:txBody>
      </p:sp>
      <p:grpSp>
        <p:nvGrpSpPr>
          <p:cNvPr id="14" name="Group 13"/>
          <p:cNvGrpSpPr/>
          <p:nvPr/>
        </p:nvGrpSpPr>
        <p:grpSpPr>
          <a:xfrm>
            <a:off x="997352" y="1295400"/>
            <a:ext cx="7384648" cy="4729571"/>
            <a:chOff x="164068" y="1448934"/>
            <a:chExt cx="8070448" cy="5168798"/>
          </a:xfrm>
        </p:grpSpPr>
        <p:pic>
          <p:nvPicPr>
            <p:cNvPr id="6" name="Picture 5" descr="Screen Clippi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027"/>
            <a:stretch/>
          </p:blipFill>
          <p:spPr>
            <a:xfrm>
              <a:off x="233516" y="1448934"/>
              <a:ext cx="8001000" cy="5140741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4109884" y="6248400"/>
              <a:ext cx="91931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1">
              <a:spAutoFit/>
            </a:bodyPr>
            <a:lstStyle/>
            <a:p>
              <a:pPr algn="r" rtl="1"/>
              <a:r>
                <a:rPr lang="he-IL" dirty="0" smtClean="0"/>
                <a:t>כשירות</a:t>
              </a:r>
              <a:endParaRPr lang="he-IL" dirty="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-274414" y="3562682"/>
              <a:ext cx="124629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1">
              <a:spAutoFit/>
            </a:bodyPr>
            <a:lstStyle/>
            <a:p>
              <a:pPr algn="ctr" rtl="1"/>
              <a:r>
                <a:rPr lang="he-IL" dirty="0" smtClean="0"/>
                <a:t>שכיחות</a:t>
              </a:r>
              <a:endParaRPr lang="he-IL" dirty="0"/>
            </a:p>
          </p:txBody>
        </p:sp>
      </p:grpSp>
      <p:cxnSp>
        <p:nvCxnSpPr>
          <p:cNvPr id="20" name="Straight Connector 19"/>
          <p:cNvCxnSpPr/>
          <p:nvPr/>
        </p:nvCxnSpPr>
        <p:spPr>
          <a:xfrm flipV="1">
            <a:off x="7772400" y="1752600"/>
            <a:ext cx="0" cy="37338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7467600" y="1752600"/>
            <a:ext cx="0" cy="37338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276600" y="2448580"/>
            <a:ext cx="25146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800" dirty="0" smtClean="0"/>
              <a:t>מוטציות שליליות</a:t>
            </a:r>
            <a:endParaRPr lang="he-IL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7886700" y="3933360"/>
            <a:ext cx="25146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400" dirty="0"/>
              <a:t>חיוביות</a:t>
            </a:r>
          </a:p>
        </p:txBody>
      </p:sp>
      <p:sp>
        <p:nvSpPr>
          <p:cNvPr id="25" name="TextBox 24"/>
          <p:cNvSpPr txBox="1"/>
          <p:nvPr/>
        </p:nvSpPr>
        <p:spPr>
          <a:xfrm rot="16200000">
            <a:off x="6334155" y="1971644"/>
            <a:ext cx="25146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000" dirty="0" smtClean="0"/>
              <a:t>ניטרליות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2404336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81" y="1295400"/>
            <a:ext cx="7826136" cy="47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הטוב הרע והניטרלי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6190846"/>
            <a:ext cx="6629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762000" y="5990057"/>
            <a:ext cx="8305800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400" dirty="0" smtClean="0"/>
              <a:t>התפלגות הכשירות של מוטציות ב</a:t>
            </a:r>
            <a:r>
              <a:rPr lang="he-IL" sz="2400" b="1" dirty="0" smtClean="0"/>
              <a:t>שמר האפייה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www.ncbi.nlm.nih.gov/pubmed/17637733</a:t>
            </a:r>
            <a:endParaRPr lang="he-IL" dirty="0"/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8820090" y="1752600"/>
            <a:ext cx="0" cy="37338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8515290" y="1752600"/>
            <a:ext cx="0" cy="37338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276600" y="2448580"/>
            <a:ext cx="25146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800" dirty="0" smtClean="0"/>
              <a:t>מוטציות שליליות</a:t>
            </a:r>
            <a:endParaRPr lang="he-IL" sz="2800" dirty="0"/>
          </a:p>
        </p:txBody>
      </p:sp>
      <p:sp>
        <p:nvSpPr>
          <p:cNvPr id="25" name="TextBox 24"/>
          <p:cNvSpPr txBox="1"/>
          <p:nvPr/>
        </p:nvSpPr>
        <p:spPr>
          <a:xfrm rot="16200000">
            <a:off x="7381845" y="1971644"/>
            <a:ext cx="25146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000" dirty="0" smtClean="0"/>
              <a:t>ניטרליות</a:t>
            </a:r>
            <a:endParaRPr lang="he-IL" sz="2000" dirty="0"/>
          </a:p>
        </p:txBody>
      </p:sp>
      <p:sp>
        <p:nvSpPr>
          <p:cNvPr id="16" name="TextBox 15"/>
          <p:cNvSpPr txBox="1"/>
          <p:nvPr/>
        </p:nvSpPr>
        <p:spPr>
          <a:xfrm rot="16200000">
            <a:off x="596131" y="3229529"/>
            <a:ext cx="1140390" cy="33794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dirty="0" smtClean="0"/>
              <a:t>שכיחות</a:t>
            </a:r>
            <a:endParaRPr lang="he-IL" dirty="0"/>
          </a:p>
        </p:txBody>
      </p:sp>
      <p:sp>
        <p:nvSpPr>
          <p:cNvPr id="17" name="TextBox 16"/>
          <p:cNvSpPr txBox="1"/>
          <p:nvPr/>
        </p:nvSpPr>
        <p:spPr>
          <a:xfrm>
            <a:off x="4607866" y="5791200"/>
            <a:ext cx="841196" cy="33794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r" rtl="1"/>
            <a:r>
              <a:rPr lang="he-IL" dirty="0" smtClean="0"/>
              <a:t>כשירות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85020783"/>
      </p:ext>
    </p:extLst>
  </p:cSld>
  <p:clrMapOvr>
    <a:masterClrMapping/>
  </p:clrMapOvr>
</p:sld>
</file>

<file path=ppt/theme/theme1.xml><?xml version="1.0" encoding="utf-8"?>
<a:theme xmlns:a="http://schemas.openxmlformats.org/drawingml/2006/main" name="oran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orange</Template>
  <TotalTime>292</TotalTime>
  <Words>580</Words>
  <Application>Microsoft Office PowerPoint</Application>
  <PresentationFormat>On-screen Show (4:3)</PresentationFormat>
  <Paragraphs>170</Paragraphs>
  <Slides>25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orange</vt:lpstr>
      <vt:lpstr>אבולוציה ומוטציה בעתות עקה</vt:lpstr>
      <vt:lpstr>אבולוציה ע"י ברירה טבעית</vt:lpstr>
      <vt:lpstr>שונות בכשירות</vt:lpstr>
      <vt:lpstr>מוטציה - חיפושיות</vt:lpstr>
      <vt:lpstr>מוטציה – אנמיה חרמשית</vt:lpstr>
      <vt:lpstr>מוטציה</vt:lpstr>
      <vt:lpstr>עוד מקורות לשונות גנטית</vt:lpstr>
      <vt:lpstr>הטוב הרע והניטרלי</vt:lpstr>
      <vt:lpstr>הטוב הרע והניטרלי</vt:lpstr>
      <vt:lpstr>שונות בקצב המוטציה</vt:lpstr>
      <vt:lpstr>שונות בקצב המוטציה</vt:lpstr>
      <vt:lpstr>שונות בקצב המוטציה</vt:lpstr>
      <vt:lpstr>מוטציה מושרית-עקה</vt:lpstr>
      <vt:lpstr>PowerPoint Presentation</vt:lpstr>
      <vt:lpstr>האבולוציה של מוטציה מושרית-עקה</vt:lpstr>
      <vt:lpstr>ההשערה האדפטיבית</vt:lpstr>
      <vt:lpstr>סקירה של המחקר על מוטציה מושרית-עקה</vt:lpstr>
      <vt:lpstr>סביבות קבועות</vt:lpstr>
      <vt:lpstr>שיווי משקל בין מוטציה לברירה הטבעית</vt:lpstr>
      <vt:lpstr>סביבות קבועות – קצב מוטציה קבוע</vt:lpstr>
      <vt:lpstr>סביבות קבועות – קצב מוטציה מושרה עקה</vt:lpstr>
      <vt:lpstr>סביבות משתנות</vt:lpstr>
      <vt:lpstr>סימולציות מחשב</vt:lpstr>
      <vt:lpstr>PowerPoint Presentation</vt:lpstr>
      <vt:lpstr>אבולוציה של תכונות מורכבות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אבולוציה ומוטציה בעתות עקה</dc:title>
  <dc:creator>yoavram</dc:creator>
  <cp:lastModifiedBy>yoavram</cp:lastModifiedBy>
  <cp:revision>28</cp:revision>
  <dcterms:created xsi:type="dcterms:W3CDTF">2006-08-16T00:00:00Z</dcterms:created>
  <dcterms:modified xsi:type="dcterms:W3CDTF">2013-04-30T12:12:57Z</dcterms:modified>
</cp:coreProperties>
</file>

<file path=docProps/thumbnail.jpeg>
</file>